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2" r:id="rId2"/>
  </p:sldMasterIdLst>
  <p:notesMasterIdLst>
    <p:notesMasterId r:id="rId19"/>
  </p:notesMasterIdLst>
  <p:sldIdLst>
    <p:sldId id="268" r:id="rId3"/>
    <p:sldId id="289" r:id="rId4"/>
    <p:sldId id="296" r:id="rId5"/>
    <p:sldId id="299" r:id="rId6"/>
    <p:sldId id="303" r:id="rId7"/>
    <p:sldId id="302" r:id="rId8"/>
    <p:sldId id="301" r:id="rId9"/>
    <p:sldId id="304" r:id="rId10"/>
    <p:sldId id="305" r:id="rId11"/>
    <p:sldId id="306" r:id="rId12"/>
    <p:sldId id="300" r:id="rId13"/>
    <p:sldId id="307" r:id="rId14"/>
    <p:sldId id="308" r:id="rId15"/>
    <p:sldId id="309" r:id="rId16"/>
    <p:sldId id="310" r:id="rId17"/>
    <p:sldId id="3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08C"/>
    <a:srgbClr val="E8B441"/>
    <a:srgbClr val="4D9149"/>
    <a:srgbClr val="003249"/>
    <a:srgbClr val="0F1E29"/>
    <a:srgbClr val="C66428"/>
    <a:srgbClr val="924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9"/>
    <p:restoredTop sz="80736"/>
  </p:normalViewPr>
  <p:slideViewPr>
    <p:cSldViewPr snapToGrid="0" snapToObjects="1">
      <p:cViewPr varScale="1">
        <p:scale>
          <a:sx n="61" d="100"/>
          <a:sy n="61" d="100"/>
        </p:scale>
        <p:origin x="1544" y="200"/>
      </p:cViewPr>
      <p:guideLst>
        <p:guide orient="horz" pos="2136"/>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9D3D7-CBC3-844F-BD6C-4EDFB8F44977}" type="datetimeFigureOut">
              <a:t>10/14/20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22C9A-C09B-194B-A382-CF6E533F0116}" type="slidenum">
              <a:t>‹#›</a:t>
            </a:fld>
            <a:endParaRPr lang="en-US"/>
          </a:p>
        </p:txBody>
      </p:sp>
    </p:spTree>
    <p:extLst>
      <p:ext uri="{BB962C8B-B14F-4D97-AF65-F5344CB8AC3E}">
        <p14:creationId xmlns:p14="http://schemas.microsoft.com/office/powerpoint/2010/main" val="25774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origin-apps-pifsc.fisheries.noaa.gov/cred/survey_methods.php" TargetMode="External"/><Relationship Id="rId3" Type="http://schemas.openxmlformats.org/officeDocument/2006/relationships/hyperlink" Target="https://www.ted.com/talks/janine_benyus_biomimicry_s_surprising_lessons_from_nature_s_engineers?language=en" TargetMode="External"/><Relationship Id="rId7" Type="http://schemas.openxmlformats.org/officeDocument/2006/relationships/hyperlink" Target="https://www.flickr.com/photos/myfwcmedia/27787967179"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ps.gov/rlc/murie/research-grants.htm" TargetMode="External"/><Relationship Id="rId5" Type="http://schemas.openxmlformats.org/officeDocument/2006/relationships/hyperlink" Target="https://commons.wikimedia.org/wiki/File:Biologist_using_inverted_microscope_04.jpg" TargetMode="External"/><Relationship Id="rId4" Type="http://schemas.openxmlformats.org/officeDocument/2006/relationships/hyperlink" Target="https://www.amazon.com/Biomimicry-Innovation-Inspired-Janine-Benyus/dp/0060533226"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xels.com/photo/green-leaf-leaf-sun-through-leaf-1666166/"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freestockphotos.biz/stockphoto/10078"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fog-forest-glade-hut-beehive-192340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ixabay.com/photos/highway-road-truck-vehicles-339210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oil-pump-jack-sunset-clouds-1407715/"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pixabay.com/photos/plastic-waste-cup-environment-waste-4236374/" TargetMode="External"/><Relationship Id="rId4" Type="http://schemas.openxmlformats.org/officeDocument/2006/relationships/hyperlink" Target="https://www.publicdomainpictures.net/en/view-image.php?image=3924&amp;picture=plastic-cup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ublicdomainpictures.net/en/view-image.php?image=360151&amp;picture=mushrooms-fungi-vintage-art" TargetMode="External"/><Relationship Id="rId7" Type="http://schemas.openxmlformats.org/officeDocument/2006/relationships/hyperlink" Target="https://pixabay.com/photos/bobcat-wildlife-lynx-predator-1151874/"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pixabay.com/illustrations/birds-magpies-eating-australia-4955497/" TargetMode="External"/><Relationship Id="rId5" Type="http://schemas.openxmlformats.org/officeDocument/2006/relationships/hyperlink" Target="https://pixabay.com/vectors/animal-caterpillar-insect-larva-1297960/" TargetMode="External"/><Relationship Id="rId4" Type="http://schemas.openxmlformats.org/officeDocument/2006/relationships/hyperlink" Target="https://pixabay.com/photos/plant-high-resolution-2556894/"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photos/park-waste-separation-recycling-4337477/"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ommons.wikimedia.org/wiki/File:Deconstructed_(5581371710).jpg"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freesvg.org/methane-molecule-3d" TargetMode="External"/><Relationship Id="rId3" Type="http://schemas.openxmlformats.org/officeDocument/2006/relationships/hyperlink" Target="https://www.ted.com/talks/michael_pawlyn_using_nature_s_genius_in_architecture?language=en" TargetMode="External"/><Relationship Id="rId7" Type="http://schemas.openxmlformats.org/officeDocument/2006/relationships/hyperlink" Target="https://pixabay.com/photos/koli-bacteria-escherichia-coli-12308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pixabay.com/photos/crap-cow-dung-dung-1022586/" TargetMode="External"/><Relationship Id="rId5" Type="http://schemas.openxmlformats.org/officeDocument/2006/relationships/hyperlink" Target="https://pixabay.com/photos/cow-dairy-cow-dress-walk-black-4380646/" TargetMode="External"/><Relationship Id="rId4" Type="http://schemas.openxmlformats.org/officeDocument/2006/relationships/hyperlink" Target="https://jyx.jyu.fi/bitstream/handle/123456789/18308/1/9513921549.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ws.stanford.edu/news/2014/november/gecko-inspired-device-112114.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pixabay.com/photos/gecko-hand-sticky-nature-reptile-800887/" TargetMode="External"/><Relationship Id="rId4" Type="http://schemas.openxmlformats.org/officeDocument/2006/relationships/hyperlink" Target="https://pixabay.com/photos/people-man-guy-climbing-mountain-257212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dium-birds-nest-olympic-stadium-343606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ixabay.com/photos/vintage-car-white-background-hot-rod-341355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feather-blue-falling-plume-flight-168933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weed-stone-away-plant-sidewalk-2525923/"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ixabay.com/photos/heron-egret-landscape-feathers-539402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girl-woman-model-fashion-black-275561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ixabay.com/photos/leaf-giant-rhubarb-mammoth-sheet-3504797/" TargetMode="External"/><Relationship Id="rId5" Type="http://schemas.openxmlformats.org/officeDocument/2006/relationships/hyperlink" Target="https://commons.wikimedia.org/wiki/File:Leaf_epidermis.jpg" TargetMode="External"/><Relationship Id="rId4" Type="http://schemas.openxmlformats.org/officeDocument/2006/relationships/hyperlink" Target="https://pixabay.com/photos/nose-dog-fur-macro-details-442053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connection-hand-human-robot-touch-3308188/"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pixabay.com/photos/hummingbird-bird-trochilidae-flying-2139279/" TargetMode="External"/><Relationship Id="rId4" Type="http://schemas.openxmlformats.org/officeDocument/2006/relationships/hyperlink" Target="https://pixabay.com/photos/aircraft-landing-airport-boing-370267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arthjustice.org/features/breaking-down-toxic-pfas?gclid=Cj0KCQjw-O35BRDVARIsAJU5mQVPbicbBC7OVvY3cJm-MfDtlPhOjz79JWUrRovURC-wiJdCtH9NWY8aAinoEALw_wcB"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pixabay.com/photos/fabric-drop-of-water-drops-of-water-584159/" TargetMode="External"/><Relationship Id="rId5" Type="http://schemas.openxmlformats.org/officeDocument/2006/relationships/hyperlink" Target="https://commons.wikimedia.org/wiki/File:Lotus2mq.jpg" TargetMode="External"/><Relationship Id="rId4" Type="http://schemas.openxmlformats.org/officeDocument/2006/relationships/hyperlink" Target="https://pixabay.com/photos/lotus-leaf-water-drop-lotus-water-24202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More info:</a:t>
            </a:r>
          </a:p>
          <a:p>
            <a:pPr marL="171450" lvl="0" indent="-171450" algn="l" rtl="0">
              <a:spcBef>
                <a:spcPts val="0"/>
              </a:spcBef>
              <a:spcAft>
                <a:spcPts val="0"/>
              </a:spcAft>
              <a:buFont typeface="Arial" panose="020B0604020202020204" pitchFamily="34" charset="0"/>
              <a:buChar char="•"/>
            </a:pPr>
            <a:r>
              <a:rPr lang="en-US" dirty="0"/>
              <a:t> </a:t>
            </a:r>
            <a:r>
              <a:rPr lang="en-US" u="sng" dirty="0">
                <a:solidFill>
                  <a:schemeClr val="hlink"/>
                </a:solidFill>
                <a:hlinkClick r:id="rId3"/>
              </a:rPr>
              <a:t>https://www.ted.com/talks/janine_benyus_biomimicry_s_surprising_lessons_from_nature_s_engineers?language=en</a:t>
            </a:r>
            <a:endParaRPr lang="en-US" u="sng" dirty="0">
              <a:solidFill>
                <a:schemeClr val="hlink"/>
              </a:solidFill>
            </a:endParaRPr>
          </a:p>
          <a:p>
            <a:pPr marL="171450" lvl="0" indent="-171450" algn="l" rtl="0">
              <a:spcBef>
                <a:spcPts val="0"/>
              </a:spcBef>
              <a:spcAft>
                <a:spcPts val="0"/>
              </a:spcAft>
              <a:buFont typeface="Arial" panose="020B0604020202020204" pitchFamily="34" charset="0"/>
              <a:buChar char="•"/>
            </a:pPr>
            <a:r>
              <a:rPr lang="en-US" dirty="0"/>
              <a:t> </a:t>
            </a:r>
            <a:r>
              <a:rPr lang="en-US" u="sng" dirty="0">
                <a:solidFill>
                  <a:schemeClr val="hlink"/>
                </a:solidFill>
                <a:hlinkClick r:id="rId4"/>
              </a:rPr>
              <a:t>https://www.amazon.com/Biomimicry-Innovation-Inspired-Janine-Benyus/dp/0060533226</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Microscope: </a:t>
            </a:r>
            <a:r>
              <a:rPr lang="en-US" u="sng" dirty="0">
                <a:solidFill>
                  <a:schemeClr val="hlink"/>
                </a:solidFill>
                <a:hlinkClick r:id="rId5"/>
              </a:rPr>
              <a:t>https://commons.wikimedia.org/wiki/File:Biologist_using_inverted_microscope_04.jpg</a:t>
            </a:r>
            <a:endParaRPr lang="en-US" dirty="0"/>
          </a:p>
          <a:p>
            <a:pPr marL="0" lvl="0" indent="0" algn="l" rtl="0">
              <a:spcBef>
                <a:spcPts val="0"/>
              </a:spcBef>
              <a:spcAft>
                <a:spcPts val="0"/>
              </a:spcAft>
              <a:buNone/>
            </a:pPr>
            <a:r>
              <a:rPr lang="en-US" dirty="0"/>
              <a:t>Bird: </a:t>
            </a:r>
            <a:r>
              <a:rPr lang="en-US" u="sng" dirty="0">
                <a:solidFill>
                  <a:schemeClr val="hlink"/>
                </a:solidFill>
                <a:hlinkClick r:id="rId6"/>
              </a:rPr>
              <a:t>https://www.nps.gov/rlc/murie/research-grants.htm</a:t>
            </a:r>
            <a:endParaRPr lang="en-US" dirty="0"/>
          </a:p>
          <a:p>
            <a:pPr marL="0" lvl="0" indent="0" algn="l" rtl="0">
              <a:spcBef>
                <a:spcPts val="0"/>
              </a:spcBef>
              <a:spcAft>
                <a:spcPts val="0"/>
              </a:spcAft>
              <a:buNone/>
            </a:pPr>
            <a:r>
              <a:rPr lang="en-US" dirty="0"/>
              <a:t>Turtle: </a:t>
            </a:r>
            <a:r>
              <a:rPr lang="en-US" u="sng" dirty="0">
                <a:solidFill>
                  <a:schemeClr val="hlink"/>
                </a:solidFill>
                <a:hlinkClick r:id="rId7"/>
              </a:rPr>
              <a:t>https://www.flickr.com/photos/myfwcmedia/27787967179</a:t>
            </a:r>
            <a:endParaRPr lang="en-US" dirty="0"/>
          </a:p>
          <a:p>
            <a:pPr marL="0" lvl="0" indent="0" algn="l" rtl="0">
              <a:spcBef>
                <a:spcPts val="0"/>
              </a:spcBef>
              <a:spcAft>
                <a:spcPts val="0"/>
              </a:spcAft>
              <a:buNone/>
            </a:pPr>
            <a:r>
              <a:rPr lang="en-US" dirty="0"/>
              <a:t>Fish: </a:t>
            </a:r>
            <a:r>
              <a:rPr lang="en-US" u="sng" dirty="0">
                <a:solidFill>
                  <a:schemeClr val="hlink"/>
                </a:solidFill>
                <a:hlinkClick r:id="rId8"/>
              </a:rPr>
              <a:t>https://origin-apps-pifsc.fisheries.noaa.gov/cred/survey_methods.php</a:t>
            </a:r>
            <a:endParaRPr lang="en-US" dirty="0"/>
          </a:p>
          <a:p>
            <a:endParaRPr lang="en-US" dirty="0"/>
          </a:p>
        </p:txBody>
      </p:sp>
      <p:sp>
        <p:nvSpPr>
          <p:cNvPr id="4" name="Slide Number Placeholder 3"/>
          <p:cNvSpPr>
            <a:spLocks noGrp="1"/>
          </p:cNvSpPr>
          <p:nvPr>
            <p:ph type="sldNum" sz="quarter" idx="5"/>
          </p:nvPr>
        </p:nvSpPr>
        <p:spPr/>
        <p:txBody>
          <a:bodyPr/>
          <a:lstStyle/>
          <a:p>
            <a:fld id="{D5B22C9A-C09B-194B-A382-CF6E533F0116}" type="slidenum">
              <a:t>2</a:t>
            </a:fld>
            <a:endParaRPr lang="en-US"/>
          </a:p>
        </p:txBody>
      </p:sp>
    </p:spTree>
    <p:extLst>
      <p:ext uri="{BB962C8B-B14F-4D97-AF65-F5344CB8AC3E}">
        <p14:creationId xmlns:p14="http://schemas.microsoft.com/office/powerpoint/2010/main" val="429792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living world demonstrates many kinds of biological processes, where characteristic sequences of interacting parts occur. Examples include photosynthesis (in which plants combine CO</a:t>
            </a:r>
            <a:r>
              <a:rPr lang="en-US" sz="1200" kern="1200" baseline="-25000">
                <a:solidFill>
                  <a:schemeClr val="tx1"/>
                </a:solidFill>
                <a:effectLst/>
                <a:latin typeface="+mn-lt"/>
                <a:ea typeface="+mn-ea"/>
                <a:cs typeface="+mn-cs"/>
              </a:rPr>
              <a:t>2</a:t>
            </a:r>
            <a:r>
              <a:rPr lang="en-US" sz="1200" kern="1200">
                <a:solidFill>
                  <a:schemeClr val="tx1"/>
                </a:solidFill>
                <a:effectLst/>
                <a:latin typeface="+mn-lt"/>
                <a:ea typeface="+mn-ea"/>
                <a:cs typeface="+mn-cs"/>
              </a:rPr>
              <a:t> and water using sunlight to create sugars, cellulose, etc.) and the process by which ants work together to find food.</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Discussion questions: How is a biological process different than a biological structure? (Processes involve sequences of events, involving the element of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Leaves: </a:t>
            </a:r>
            <a:r>
              <a:rPr lang="en-US" u="sng" dirty="0">
                <a:solidFill>
                  <a:schemeClr val="hlink"/>
                </a:solidFill>
                <a:hlinkClick r:id="rId3"/>
              </a:rPr>
              <a:t>https://www.pexels.com/photo/green-leaf-leaf-sun-through-leaf-1666166/</a:t>
            </a:r>
            <a:endParaRPr lang="en-US" dirty="0"/>
          </a:p>
          <a:p>
            <a:pPr marL="0" lvl="0" indent="0" algn="l" rtl="0">
              <a:spcBef>
                <a:spcPts val="0"/>
              </a:spcBef>
              <a:spcAft>
                <a:spcPts val="0"/>
              </a:spcAft>
              <a:buNone/>
            </a:pPr>
            <a:r>
              <a:rPr lang="en-US" dirty="0"/>
              <a:t>Ants: </a:t>
            </a:r>
            <a:r>
              <a:rPr lang="en-US" u="sng" dirty="0">
                <a:solidFill>
                  <a:schemeClr val="hlink"/>
                </a:solidFill>
                <a:hlinkClick r:id="rId4"/>
              </a:rPr>
              <a:t>http://www.freestockphotos.biz/stockphoto/10078</a:t>
            </a:r>
            <a:endParaRPr lang="en-US" dirty="0"/>
          </a:p>
          <a:p>
            <a:endParaRPr lang="en-US" dirty="0"/>
          </a:p>
        </p:txBody>
      </p:sp>
      <p:sp>
        <p:nvSpPr>
          <p:cNvPr id="4" name="Slide Number Placeholder 3"/>
          <p:cNvSpPr>
            <a:spLocks noGrp="1"/>
          </p:cNvSpPr>
          <p:nvPr>
            <p:ph type="sldNum" sz="quarter" idx="5"/>
          </p:nvPr>
        </p:nvSpPr>
        <p:spPr/>
        <p:txBody>
          <a:bodyPr/>
          <a:lstStyle/>
          <a:p>
            <a:fld id="{D5B22C9A-C09B-194B-A382-CF6E533F0116}" type="slidenum">
              <a:t>11</a:t>
            </a:fld>
            <a:endParaRPr lang="en-US"/>
          </a:p>
        </p:txBody>
      </p:sp>
    </p:spTree>
    <p:extLst>
      <p:ext uri="{BB962C8B-B14F-4D97-AF65-F5344CB8AC3E}">
        <p14:creationId xmlns:p14="http://schemas.microsoft.com/office/powerpoint/2010/main" val="145493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Humans can learn from and borrow ideas from biological processes. For instance, by studying photosynthesis people have improved how some types of solar cells work. And by studying how ants work together to find food, computer scientists have written software programs that can route delivery trucks more efficiently, helping save time and money, and reducing greenhouse gas emissions.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Can you think of other biological processes? (The physical development of an organism, ecological succession, nitrogen fixation in soil, </a:t>
            </a:r>
            <a:r>
              <a:rPr lang="en-US" sz="1200" u="none" kern="1200">
                <a:solidFill>
                  <a:schemeClr val="tx1"/>
                </a:solidFill>
                <a:effectLst/>
                <a:latin typeface="+mn-lt"/>
                <a:ea typeface="+mn-ea"/>
                <a:cs typeface="+mn-cs"/>
              </a:rPr>
              <a:t>water purification, etc</a:t>
            </a:r>
            <a:r>
              <a:rPr lang="en-US" sz="1200" kern="1200">
                <a:solidFill>
                  <a:schemeClr val="tx1"/>
                </a:solidFill>
                <a:effectLst/>
                <a:latin typeface="+mn-lt"/>
                <a:ea typeface="+mn-ea"/>
                <a:cs typeface="+mn-cs"/>
              </a:rPr>
              <a:t>.)</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Discussion questions: How is a biological process different than a biological structure? (Processes involve sequences of events, involving the element of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a:t>Solar cell: </a:t>
            </a:r>
            <a:r>
              <a:rPr lang="en-US" u="sng">
                <a:solidFill>
                  <a:schemeClr val="hlink"/>
                </a:solidFill>
                <a:hlinkClick r:id="rId3"/>
              </a:rPr>
              <a:t>https://pixabay.com/photos/fog-forest-glade-hut-beehive-1923403/</a:t>
            </a:r>
            <a:endParaRPr lang="en-US"/>
          </a:p>
          <a:p>
            <a:pPr marL="0" lvl="0" indent="0" algn="l" rtl="0">
              <a:spcBef>
                <a:spcPts val="0"/>
              </a:spcBef>
              <a:spcAft>
                <a:spcPts val="0"/>
              </a:spcAft>
              <a:buNone/>
            </a:pPr>
            <a:r>
              <a:rPr lang="en-US"/>
              <a:t>Trucks: </a:t>
            </a:r>
            <a:r>
              <a:rPr lang="en-US" u="sng">
                <a:solidFill>
                  <a:schemeClr val="hlink"/>
                </a:solidFill>
                <a:hlinkClick r:id="rId4"/>
              </a:rPr>
              <a:t>https://pixabay.com/photos/highway-road-truck-vehicles-3392100</a:t>
            </a:r>
            <a:endParaRPr lang="en-US" dirty="0"/>
          </a:p>
        </p:txBody>
      </p:sp>
      <p:sp>
        <p:nvSpPr>
          <p:cNvPr id="4" name="Slide Number Placeholder 3"/>
          <p:cNvSpPr>
            <a:spLocks noGrp="1"/>
          </p:cNvSpPr>
          <p:nvPr>
            <p:ph type="sldNum" sz="quarter" idx="5"/>
          </p:nvPr>
        </p:nvSpPr>
        <p:spPr/>
        <p:txBody>
          <a:bodyPr/>
          <a:lstStyle/>
          <a:p>
            <a:fld id="{D5B22C9A-C09B-194B-A382-CF6E533F0116}" type="slidenum">
              <a:t>12</a:t>
            </a:fld>
            <a:endParaRPr lang="en-US"/>
          </a:p>
        </p:txBody>
      </p:sp>
    </p:spTree>
    <p:extLst>
      <p:ext uri="{BB962C8B-B14F-4D97-AF65-F5344CB8AC3E}">
        <p14:creationId xmlns:p14="http://schemas.microsoft.com/office/powerpoint/2010/main" val="232986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Discussion questions: Can you think of any “linear” production systems? Look around and think about how something you can see is produced. What raw materials are used? What waste is created? (there can be solid, liquid, or gaseous waste) What’s wrong with having “linear” production systems? What problems result? Are linear production systems sustainable? Why/why not?</a:t>
            </a:r>
          </a:p>
          <a:p>
            <a:pPr marL="0" lvl="0" indent="0" algn="l" rtl="0">
              <a:spcBef>
                <a:spcPts val="0"/>
              </a:spcBef>
              <a:spcAft>
                <a:spcPts val="0"/>
              </a:spcAft>
              <a:buNone/>
            </a:pPr>
            <a:endParaRPr lang="en-US"/>
          </a:p>
          <a:p>
            <a:pPr marL="0" lvl="0" indent="0" algn="l" rtl="0">
              <a:spcBef>
                <a:spcPts val="0"/>
              </a:spcBef>
              <a:spcAft>
                <a:spcPts val="0"/>
              </a:spcAft>
              <a:buNone/>
            </a:pPr>
            <a:r>
              <a:rPr lang="en-US"/>
              <a:t>Pump jack: </a:t>
            </a:r>
            <a:r>
              <a:rPr lang="en-US" u="sng">
                <a:solidFill>
                  <a:schemeClr val="hlink"/>
                </a:solidFill>
                <a:hlinkClick r:id="rId3"/>
              </a:rPr>
              <a:t>https://pixabay.com/photos/oil-pump-jack-sunset-clouds-1407715/</a:t>
            </a:r>
            <a:endParaRPr lang="en-US"/>
          </a:p>
          <a:p>
            <a:pPr marL="0" lvl="0" indent="0" algn="l" rtl="0">
              <a:spcBef>
                <a:spcPts val="0"/>
              </a:spcBef>
              <a:spcAft>
                <a:spcPts val="0"/>
              </a:spcAft>
              <a:buNone/>
            </a:pPr>
            <a:r>
              <a:rPr lang="en-US"/>
              <a:t>Cups: </a:t>
            </a:r>
            <a:r>
              <a:rPr lang="en-US" u="sng">
                <a:solidFill>
                  <a:schemeClr val="hlink"/>
                </a:solidFill>
                <a:hlinkClick r:id="rId4"/>
              </a:rPr>
              <a:t>https://www.publicdomainpictures.net/en/view-image.php?image=3924&amp;picture=plastic-cups</a:t>
            </a:r>
            <a:endParaRPr lang="en-US"/>
          </a:p>
          <a:p>
            <a:pPr marL="0" lvl="0" indent="0" algn="l" rtl="0">
              <a:spcBef>
                <a:spcPts val="0"/>
              </a:spcBef>
              <a:spcAft>
                <a:spcPts val="0"/>
              </a:spcAft>
              <a:buNone/>
            </a:pPr>
            <a:r>
              <a:rPr lang="en-US"/>
              <a:t>Cup on beach: </a:t>
            </a:r>
            <a:r>
              <a:rPr lang="en-US" u="sng">
                <a:solidFill>
                  <a:schemeClr val="hlink"/>
                </a:solidFill>
                <a:hlinkClick r:id="rId5"/>
              </a:rPr>
              <a:t>https://pixabay.com/photos/plastic-waste-cup-environment-waste-4236374/</a:t>
            </a:r>
            <a:endParaRPr lang="en-US"/>
          </a:p>
          <a:p>
            <a:endParaRPr lang="en-US"/>
          </a:p>
        </p:txBody>
      </p:sp>
      <p:sp>
        <p:nvSpPr>
          <p:cNvPr id="4" name="Slide Number Placeholder 3"/>
          <p:cNvSpPr>
            <a:spLocks noGrp="1"/>
          </p:cNvSpPr>
          <p:nvPr>
            <p:ph type="sldNum" sz="quarter" idx="5"/>
          </p:nvPr>
        </p:nvSpPr>
        <p:spPr/>
        <p:txBody>
          <a:bodyPr/>
          <a:lstStyle/>
          <a:p>
            <a:fld id="{D5B22C9A-C09B-194B-A382-CF6E533F0116}" type="slidenum">
              <a:t>13</a:t>
            </a:fld>
            <a:endParaRPr lang="en-US"/>
          </a:p>
        </p:txBody>
      </p:sp>
    </p:spTree>
    <p:extLst>
      <p:ext uri="{BB962C8B-B14F-4D97-AF65-F5344CB8AC3E}">
        <p14:creationId xmlns:p14="http://schemas.microsoft.com/office/powerpoint/2010/main" val="236226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 ecological system, or ecosystem, is a system consisting of biotic and abiotic components functioning together as a unit.  Ecological systems are characterized by having high and sustained diversity and production, despite having low amounts of nutrients flowing through them. They achieve this by efficiently transferring nutrients through food chains, i.e., there is no waste (waste = food).</a:t>
            </a:r>
            <a:r>
              <a:rPr lang="en-US">
                <a:effectLst/>
              </a:rPr>
              <a:t> </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Discussion questions: What ecological systems are you aware of? What are the various parts of this system and how do the parts interact? Do all ecological systems have things in common? What do they have in common? (e.g., decomposers, no waste, high productivity, diversity, resilience)</a:t>
            </a:r>
          </a:p>
          <a:p>
            <a:pPr marL="0" lvl="0" indent="0" algn="l" rtl="0">
              <a:spcBef>
                <a:spcPts val="0"/>
              </a:spcBef>
              <a:spcAft>
                <a:spcPts val="0"/>
              </a:spcAft>
              <a:buNone/>
            </a:pPr>
            <a:endParaRPr lang="en-US"/>
          </a:p>
          <a:p>
            <a:pPr marL="0" lvl="0" indent="0" algn="l" rtl="0">
              <a:spcBef>
                <a:spcPts val="0"/>
              </a:spcBef>
              <a:spcAft>
                <a:spcPts val="0"/>
              </a:spcAft>
              <a:buNone/>
            </a:pPr>
            <a:r>
              <a:rPr lang="en-US"/>
              <a:t>Fungi: </a:t>
            </a:r>
            <a:r>
              <a:rPr lang="en-US" u="sng">
                <a:solidFill>
                  <a:schemeClr val="hlink"/>
                </a:solidFill>
                <a:hlinkClick r:id="rId3"/>
              </a:rPr>
              <a:t>https://www.publicdomainpictures.net/en/view-image.php?image=360151&amp;picture=mushrooms-fungi-vintage-art</a:t>
            </a:r>
            <a:endParaRPr lang="en-US"/>
          </a:p>
          <a:p>
            <a:pPr marL="0" lvl="0" indent="0" algn="l" rtl="0">
              <a:spcBef>
                <a:spcPts val="0"/>
              </a:spcBef>
              <a:spcAft>
                <a:spcPts val="0"/>
              </a:spcAft>
              <a:buNone/>
            </a:pPr>
            <a:r>
              <a:rPr lang="en-US"/>
              <a:t>Flower: </a:t>
            </a:r>
            <a:r>
              <a:rPr lang="en-US" u="sng">
                <a:solidFill>
                  <a:schemeClr val="hlink"/>
                </a:solidFill>
                <a:hlinkClick r:id="rId4"/>
              </a:rPr>
              <a:t>https://pixabay.com/photos/plant-high-resolution-2556894/</a:t>
            </a:r>
            <a:endParaRPr lang="en-US"/>
          </a:p>
          <a:p>
            <a:pPr marL="0" lvl="0" indent="0" algn="l" rtl="0">
              <a:spcBef>
                <a:spcPts val="0"/>
              </a:spcBef>
              <a:spcAft>
                <a:spcPts val="0"/>
              </a:spcAft>
              <a:buNone/>
            </a:pPr>
            <a:r>
              <a:rPr lang="en-US"/>
              <a:t>Caterpillar: </a:t>
            </a:r>
            <a:r>
              <a:rPr lang="en-US" u="sng">
                <a:solidFill>
                  <a:schemeClr val="hlink"/>
                </a:solidFill>
                <a:hlinkClick r:id="rId5"/>
              </a:rPr>
              <a:t>https://pixabay.com/vectors/animal-caterpillar-insect-larva-1297960/</a:t>
            </a:r>
            <a:endParaRPr lang="en-US"/>
          </a:p>
          <a:p>
            <a:pPr marL="0" lvl="0" indent="0" algn="l" rtl="0">
              <a:spcBef>
                <a:spcPts val="0"/>
              </a:spcBef>
              <a:spcAft>
                <a:spcPts val="0"/>
              </a:spcAft>
              <a:buNone/>
            </a:pPr>
            <a:r>
              <a:rPr lang="en-US"/>
              <a:t>Bird: </a:t>
            </a:r>
            <a:r>
              <a:rPr lang="en-US" u="sng">
                <a:solidFill>
                  <a:schemeClr val="hlink"/>
                </a:solidFill>
                <a:hlinkClick r:id="rId6"/>
              </a:rPr>
              <a:t>https://pixabay.com/illustrations/birds-magpies-eating-australia-4955497/</a:t>
            </a:r>
            <a:endParaRPr lang="en-US"/>
          </a:p>
          <a:p>
            <a:pPr marL="0" lvl="0" indent="0" algn="l" rtl="0">
              <a:spcBef>
                <a:spcPts val="0"/>
              </a:spcBef>
              <a:spcAft>
                <a:spcPts val="0"/>
              </a:spcAft>
              <a:buNone/>
            </a:pPr>
            <a:r>
              <a:rPr lang="en-US"/>
              <a:t>Cat: </a:t>
            </a:r>
            <a:r>
              <a:rPr lang="en-US" u="sng">
                <a:solidFill>
                  <a:schemeClr val="hlink"/>
                </a:solidFill>
                <a:hlinkClick r:id="rId7"/>
              </a:rPr>
              <a:t>https://pixabay.com/photos/bobcat-wildlife-lynx-predator-1151874/</a:t>
            </a:r>
            <a:endParaRPr lang="en-US"/>
          </a:p>
        </p:txBody>
      </p:sp>
      <p:sp>
        <p:nvSpPr>
          <p:cNvPr id="4" name="Slide Number Placeholder 3"/>
          <p:cNvSpPr>
            <a:spLocks noGrp="1"/>
          </p:cNvSpPr>
          <p:nvPr>
            <p:ph type="sldNum" sz="quarter" idx="5"/>
          </p:nvPr>
        </p:nvSpPr>
        <p:spPr/>
        <p:txBody>
          <a:bodyPr/>
          <a:lstStyle/>
          <a:p>
            <a:fld id="{D5B22C9A-C09B-194B-A382-CF6E533F0116}" type="slidenum">
              <a:t>14</a:t>
            </a:fld>
            <a:endParaRPr lang="en-US"/>
          </a:p>
        </p:txBody>
      </p:sp>
    </p:spTree>
    <p:extLst>
      <p:ext uri="{BB962C8B-B14F-4D97-AF65-F5344CB8AC3E}">
        <p14:creationId xmlns:p14="http://schemas.microsoft.com/office/powerpoint/2010/main" val="207449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pPr>
            <a:r>
              <a:rPr lang="en-US" sz="1200">
                <a:solidFill>
                  <a:schemeClr val="accent6"/>
                </a:solidFill>
                <a:latin typeface="+mn-lt"/>
                <a:ea typeface="Calibri"/>
                <a:cs typeface="Calibri"/>
                <a:sym typeface="Calibri"/>
              </a:rPr>
              <a:t>One way humans can emulate ecological systems is by doing things like </a:t>
            </a:r>
            <a:r>
              <a:rPr lang="en-US" sz="1200">
                <a:solidFill>
                  <a:schemeClr val="accent6"/>
                </a:solidFill>
                <a:latin typeface="+mn-lt"/>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6"/>
                  </a:ext>
                </a:extLst>
              </a:rPr>
              <a:t>recycling high-value materials, designing things to be easily recyclable</a:t>
            </a:r>
            <a:r>
              <a:rPr lang="en-US" sz="1200">
                <a:solidFill>
                  <a:schemeClr val="accent6"/>
                </a:solidFill>
                <a:latin typeface="+mn-lt"/>
                <a:ea typeface="Calibri"/>
                <a:cs typeface="Calibri"/>
                <a:sym typeface="Calibri"/>
              </a:rPr>
              <a:t>, and designing things to be easily disassembled and biodegradable.</a:t>
            </a:r>
            <a:endParaRPr lang="en-US" sz="1200">
              <a:solidFill>
                <a:schemeClr val="accent6"/>
              </a:solidFill>
            </a:endParaRPr>
          </a:p>
          <a:p>
            <a:pPr marL="0" marR="0" lvl="0" indent="0" algn="l" rtl="0">
              <a:spcBef>
                <a:spcPts val="0"/>
              </a:spcBef>
              <a:spcAft>
                <a:spcPts val="0"/>
              </a:spcAft>
              <a:buNone/>
            </a:pPr>
            <a:endParaRPr lang="en-US" sz="1200">
              <a:solidFill>
                <a:schemeClr val="lt1"/>
              </a:solidFill>
              <a:latin typeface="+mn-lt"/>
              <a:cs typeface="Calibri"/>
              <a:sym typeface="Calibri"/>
            </a:endParaRPr>
          </a:p>
          <a:p>
            <a:r>
              <a:rPr lang="en-US" sz="1200">
                <a:solidFill>
                  <a:schemeClr val="lt1"/>
                </a:solidFill>
                <a:latin typeface="+mn-lt"/>
                <a:cs typeface="Calibri"/>
                <a:sym typeface="Calibri"/>
              </a:rPr>
              <a:t>Discussion: </a:t>
            </a:r>
            <a:r>
              <a:rPr lang="en-US" sz="1200" kern="1200">
                <a:solidFill>
                  <a:schemeClr val="tx1"/>
                </a:solidFill>
                <a:effectLst/>
                <a:latin typeface="+mn-lt"/>
                <a:ea typeface="+mn-ea"/>
                <a:cs typeface="+mn-cs"/>
              </a:rPr>
              <a:t>What aspect of nature does recycling mimic? Can you imagine a human-built world where everything gets recycled or composted? What prevents this? What could encourage this? If recycling mimics part of ecological system functioning, why won’t recycling work for all materials?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More info: https://www.npr.org/2020/09/11/897692090/how-big-oil-misled-the-public-into-believing-plastic-would-be-recycled</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                    https://www.storyofstuff.org/movies/story-of-microfibers/</a:t>
            </a:r>
            <a:endParaRPr lang="en-US"/>
          </a:p>
          <a:p>
            <a:endParaRPr lang="en-US"/>
          </a:p>
          <a:p>
            <a:pPr marL="0" lvl="0" indent="0" algn="l" rtl="0">
              <a:spcBef>
                <a:spcPts val="0"/>
              </a:spcBef>
              <a:spcAft>
                <a:spcPts val="0"/>
              </a:spcAft>
              <a:buNone/>
            </a:pPr>
            <a:r>
              <a:rPr lang="en-US"/>
              <a:t>Recycling: </a:t>
            </a:r>
            <a:r>
              <a:rPr lang="en-US" u="sng">
                <a:solidFill>
                  <a:schemeClr val="hlink"/>
                </a:solidFill>
                <a:hlinkClick r:id="rId3"/>
              </a:rPr>
              <a:t>https://pixabay.com/photos/park-waste-separation-recycling-4337477/</a:t>
            </a:r>
            <a:endParaRPr lang="en-US"/>
          </a:p>
          <a:p>
            <a:pPr marL="0" lvl="0" indent="0" algn="l" rtl="0">
              <a:spcBef>
                <a:spcPts val="0"/>
              </a:spcBef>
              <a:spcAft>
                <a:spcPts val="0"/>
              </a:spcAft>
              <a:buNone/>
            </a:pPr>
            <a:r>
              <a:rPr lang="en-US"/>
              <a:t>Dismantled phone: </a:t>
            </a:r>
            <a:r>
              <a:rPr lang="en-US" u="sng">
                <a:solidFill>
                  <a:schemeClr val="hlink"/>
                </a:solidFill>
                <a:hlinkClick r:id="rId4"/>
              </a:rPr>
              <a:t>https://commons.wikimedia.org/wiki/File:Deconstructed_(5581371710).jpg</a:t>
            </a:r>
            <a:endParaRPr lang="en-US"/>
          </a:p>
          <a:p>
            <a:endParaRPr lang="en-US"/>
          </a:p>
        </p:txBody>
      </p:sp>
      <p:sp>
        <p:nvSpPr>
          <p:cNvPr id="4" name="Slide Number Placeholder 3"/>
          <p:cNvSpPr>
            <a:spLocks noGrp="1"/>
          </p:cNvSpPr>
          <p:nvPr>
            <p:ph type="sldNum" sz="quarter" idx="5"/>
          </p:nvPr>
        </p:nvSpPr>
        <p:spPr/>
        <p:txBody>
          <a:bodyPr/>
          <a:lstStyle/>
          <a:p>
            <a:fld id="{D5B22C9A-C09B-194B-A382-CF6E533F0116}" type="slidenum">
              <a:t>15</a:t>
            </a:fld>
            <a:endParaRPr lang="en-US"/>
          </a:p>
        </p:txBody>
      </p:sp>
    </p:spTree>
    <p:extLst>
      <p:ext uri="{BB962C8B-B14F-4D97-AF65-F5344CB8AC3E}">
        <p14:creationId xmlns:p14="http://schemas.microsoft.com/office/powerpoint/2010/main" val="190000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ea typeface="Calibri"/>
                <a:cs typeface="Calibri"/>
                <a:sym typeface="Calibri"/>
              </a:rPr>
              <a:t>Humans can also emulate ecological systems by using the waste from one manufacturing process as the input for another manufacturing process. </a:t>
            </a:r>
          </a:p>
          <a:p>
            <a:pPr marL="0" lvl="0" indent="0">
              <a:spcBef>
                <a:spcPts val="0"/>
              </a:spcBef>
              <a:buNone/>
            </a:pPr>
            <a:endParaRPr lang="en-US" sz="1200">
              <a:latin typeface="+mn-lt"/>
              <a:ea typeface="Calibri"/>
              <a:cs typeface="Calibri"/>
              <a:sym typeface="Calibri"/>
            </a:endParaRPr>
          </a:p>
          <a:p>
            <a:pPr marL="0" lvl="0" indent="0">
              <a:spcBef>
                <a:spcPts val="0"/>
              </a:spcBef>
              <a:buNone/>
            </a:pPr>
            <a:r>
              <a:rPr lang="en-US" sz="1200">
                <a:latin typeface="+mn-lt"/>
                <a:ea typeface="Calibri"/>
                <a:cs typeface="Calibri"/>
                <a:sym typeface="Calibri"/>
              </a:rPr>
              <a:t>For example, in a Costa Rican dairy farm, the manure from the cows is fed to bacteria in a device called a “biodigester.” There, bacteria biodegrade the manure and give off methane. The methane is burned to produce electricity that is used to run the machinery for milking the cows. Meanwhile, the profits from the milk are used to pay off the biodigester. </a:t>
            </a:r>
            <a:endParaRPr lang="en-US" sz="1200"/>
          </a:p>
          <a:p>
            <a:pPr marL="0" lvl="0" indent="0">
              <a:spcBef>
                <a:spcPts val="0"/>
              </a:spcBef>
              <a:buNone/>
            </a:pPr>
            <a:endParaRPr lang="en-US" sz="1200" dirty="0"/>
          </a:p>
          <a:p>
            <a:pPr marL="0" lvl="0" indent="0" algn="l" rtl="0">
              <a:spcBef>
                <a:spcPts val="0"/>
              </a:spcBef>
              <a:spcAft>
                <a:spcPts val="0"/>
              </a:spcAft>
              <a:buNone/>
            </a:pPr>
            <a:r>
              <a:rPr lang="en-US"/>
              <a:t>More info: </a:t>
            </a:r>
            <a:r>
              <a:rPr lang="en-US" u="sng">
                <a:solidFill>
                  <a:schemeClr val="hlink"/>
                </a:solidFill>
                <a:hlinkClick r:id="rId3"/>
              </a:rPr>
              <a:t>https://www.ted.com/talks/michael_pawlyn_using_nature_s_genius_in_architecture?language=en</a:t>
            </a:r>
            <a:endParaRPr lang="en-US"/>
          </a:p>
          <a:p>
            <a:pPr marL="0" marR="0" lvl="0" indent="0" algn="l" rtl="0">
              <a:lnSpc>
                <a:spcPct val="100000"/>
              </a:lnSpc>
              <a:spcBef>
                <a:spcPts val="0"/>
              </a:spcBef>
              <a:spcAft>
                <a:spcPts val="0"/>
              </a:spcAft>
              <a:buClr>
                <a:schemeClr val="dk1"/>
              </a:buClr>
              <a:buSzPts val="1200"/>
              <a:buFont typeface="Calibri"/>
              <a:buNone/>
            </a:pPr>
            <a:r>
              <a:rPr lang="en-US"/>
              <a:t>Costa Rica Diary Farm case study, see: </a:t>
            </a:r>
            <a:r>
              <a:rPr lang="en-US" u="sng">
                <a:solidFill>
                  <a:schemeClr val="hlink"/>
                </a:solidFill>
                <a:hlinkClick r:id="rId4"/>
              </a:rPr>
              <a:t>https://jyx.jyu.fi/bitstream/handle/123456789/18308/1/9513921549.pdf</a:t>
            </a: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Cow: </a:t>
            </a:r>
            <a:r>
              <a:rPr lang="en-US" u="sng">
                <a:solidFill>
                  <a:schemeClr val="hlink"/>
                </a:solidFill>
                <a:hlinkClick r:id="rId5"/>
              </a:rPr>
              <a:t>https://pixabay.com/photos/cow-dairy-cow-dress-walk-black-4380646/</a:t>
            </a:r>
            <a:endParaRPr lang="en-US"/>
          </a:p>
          <a:p>
            <a:pPr marL="0" lvl="0" indent="0" algn="l" rtl="0">
              <a:spcBef>
                <a:spcPts val="0"/>
              </a:spcBef>
              <a:spcAft>
                <a:spcPts val="0"/>
              </a:spcAft>
              <a:buNone/>
            </a:pPr>
            <a:r>
              <a:rPr lang="en-US"/>
              <a:t>Dung: </a:t>
            </a:r>
            <a:r>
              <a:rPr lang="en-US" u="sng">
                <a:solidFill>
                  <a:schemeClr val="hlink"/>
                </a:solidFill>
                <a:hlinkClick r:id="rId6"/>
              </a:rPr>
              <a:t>https://pixabay.com/photos/crap-cow-dung-dung-1022586/</a:t>
            </a:r>
            <a:endParaRPr lang="en-US"/>
          </a:p>
          <a:p>
            <a:pPr marL="0" lvl="0" indent="0" algn="l" rtl="0">
              <a:spcBef>
                <a:spcPts val="0"/>
              </a:spcBef>
              <a:spcAft>
                <a:spcPts val="0"/>
              </a:spcAft>
              <a:buNone/>
            </a:pPr>
            <a:r>
              <a:rPr lang="en-US"/>
              <a:t>Bacteria: </a:t>
            </a:r>
            <a:r>
              <a:rPr lang="en-US" u="sng">
                <a:solidFill>
                  <a:schemeClr val="hlink"/>
                </a:solidFill>
                <a:hlinkClick r:id="rId7"/>
              </a:rPr>
              <a:t>https://pixabay.com/photos/koli-bacteria-escherichia-coli-123081/</a:t>
            </a:r>
            <a:endParaRPr lang="en-US"/>
          </a:p>
          <a:p>
            <a:pPr marL="0" lvl="0" indent="0" algn="l" rtl="0">
              <a:spcBef>
                <a:spcPts val="0"/>
              </a:spcBef>
              <a:spcAft>
                <a:spcPts val="0"/>
              </a:spcAft>
              <a:buNone/>
            </a:pPr>
            <a:r>
              <a:rPr lang="en-US"/>
              <a:t>Methane: </a:t>
            </a:r>
            <a:r>
              <a:rPr lang="en-US" u="sng">
                <a:solidFill>
                  <a:schemeClr val="hlink"/>
                </a:solidFill>
                <a:hlinkClick r:id="rId8"/>
              </a:rPr>
              <a:t>https://freesvg.org/methane-molecule-3d</a:t>
            </a:r>
            <a:endParaRPr lang="en-US"/>
          </a:p>
          <a:p>
            <a:pPr marL="0" lvl="0" indent="0">
              <a:spcBef>
                <a:spcPts val="0"/>
              </a:spcBef>
              <a:buNone/>
            </a:pPr>
            <a:endParaRPr lang="en-US" sz="1200" dirty="0"/>
          </a:p>
        </p:txBody>
      </p:sp>
      <p:sp>
        <p:nvSpPr>
          <p:cNvPr id="4" name="Slide Number Placeholder 3"/>
          <p:cNvSpPr>
            <a:spLocks noGrp="1"/>
          </p:cNvSpPr>
          <p:nvPr>
            <p:ph type="sldNum" sz="quarter" idx="5"/>
          </p:nvPr>
        </p:nvSpPr>
        <p:spPr/>
        <p:txBody>
          <a:bodyPr/>
          <a:lstStyle/>
          <a:p>
            <a:fld id="{D5B22C9A-C09B-194B-A382-CF6E533F0116}" type="slidenum">
              <a:t>16</a:t>
            </a:fld>
            <a:endParaRPr lang="en-US"/>
          </a:p>
        </p:txBody>
      </p:sp>
    </p:spTree>
    <p:extLst>
      <p:ext uri="{BB962C8B-B14F-4D97-AF65-F5344CB8AC3E}">
        <p14:creationId xmlns:p14="http://schemas.microsoft.com/office/powerpoint/2010/main" val="17363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More info: </a:t>
            </a:r>
            <a:r>
              <a:rPr lang="en-US" u="sng" dirty="0">
                <a:solidFill>
                  <a:schemeClr val="hlink"/>
                </a:solidFill>
                <a:hlinkClick r:id="rId3"/>
              </a:rPr>
              <a:t>https://news.stanford.edu/news/2014/november/gecko-inspired-device-112114.html</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Climbing: </a:t>
            </a:r>
            <a:r>
              <a:rPr lang="en-US" u="sng" dirty="0">
                <a:solidFill>
                  <a:schemeClr val="hlink"/>
                </a:solidFill>
                <a:hlinkClick r:id="rId4"/>
              </a:rPr>
              <a:t>https://pixabay.com/photos/people-man-guy-climbing-mountain-2572126/</a:t>
            </a:r>
            <a:endParaRPr lang="en-US" dirty="0"/>
          </a:p>
          <a:p>
            <a:pPr marL="0" lvl="0" indent="0" algn="l" rtl="0">
              <a:spcBef>
                <a:spcPts val="0"/>
              </a:spcBef>
              <a:spcAft>
                <a:spcPts val="0"/>
              </a:spcAft>
              <a:buNone/>
            </a:pPr>
            <a:r>
              <a:rPr lang="en-US" dirty="0"/>
              <a:t>Gecko: </a:t>
            </a:r>
            <a:r>
              <a:rPr lang="en-US" u="sng" dirty="0">
                <a:solidFill>
                  <a:schemeClr val="hlink"/>
                </a:solidFill>
                <a:hlinkClick r:id="rId5"/>
              </a:rPr>
              <a:t>https://pixabay.com/photos/gecko-hand-sticky-nature-reptile-800887/</a:t>
            </a:r>
            <a:endParaRPr lang="en-US" dirty="0"/>
          </a:p>
        </p:txBody>
      </p:sp>
      <p:sp>
        <p:nvSpPr>
          <p:cNvPr id="4" name="Slide Number Placeholder 3"/>
          <p:cNvSpPr>
            <a:spLocks noGrp="1"/>
          </p:cNvSpPr>
          <p:nvPr>
            <p:ph type="sldNum" sz="quarter" idx="5"/>
          </p:nvPr>
        </p:nvSpPr>
        <p:spPr/>
        <p:txBody>
          <a:bodyPr/>
          <a:lstStyle/>
          <a:p>
            <a:fld id="{D5B22C9A-C09B-194B-A382-CF6E533F0116}" type="slidenum">
              <a:t>3</a:t>
            </a:fld>
            <a:endParaRPr lang="en-US"/>
          </a:p>
        </p:txBody>
      </p:sp>
    </p:spTree>
    <p:extLst>
      <p:ext uri="{BB962C8B-B14F-4D97-AF65-F5344CB8AC3E}">
        <p14:creationId xmlns:p14="http://schemas.microsoft.com/office/powerpoint/2010/main" val="177536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dirty="0">
                <a:solidFill>
                  <a:schemeClr val="lt1"/>
                </a:solidFill>
                <a:latin typeface="+mn-lt"/>
                <a:ea typeface="Calibri"/>
                <a:cs typeface="Calibri"/>
                <a:sym typeface="Calibri"/>
              </a:rPr>
              <a:t>There are many different terms that refer to innovation inspired by Nature. They have different etymologies (word histories) and are used in slightly differing contexts, but they all mean essentially the same thing. </a:t>
            </a:r>
            <a:endParaRPr lang="en-US" dirty="0"/>
          </a:p>
          <a:p>
            <a:pPr marL="0" marR="0" lvl="0" indent="0" algn="l" rtl="0">
              <a:spcBef>
                <a:spcPts val="0"/>
              </a:spcBef>
              <a:spcAft>
                <a:spcPts val="0"/>
              </a:spcAft>
              <a:buNone/>
            </a:pPr>
            <a:endParaRPr lang="en-US" sz="1200" dirty="0">
              <a:solidFill>
                <a:schemeClr val="lt1"/>
              </a:solidFill>
              <a:latin typeface="+mn-lt"/>
              <a:ea typeface="Calibri"/>
              <a:cs typeface="Calibri"/>
              <a:sym typeface="Calibri"/>
            </a:endParaRPr>
          </a:p>
          <a:p>
            <a:pPr marL="0" marR="0" lvl="0" indent="0" algn="l" rtl="0">
              <a:spcBef>
                <a:spcPts val="0"/>
              </a:spcBef>
              <a:spcAft>
                <a:spcPts val="0"/>
              </a:spcAft>
              <a:buNone/>
            </a:pPr>
            <a:r>
              <a:rPr lang="en-US" sz="1200" i="1" dirty="0">
                <a:solidFill>
                  <a:schemeClr val="lt1"/>
                </a:solidFill>
                <a:latin typeface="+mn-lt"/>
                <a:ea typeface="Calibri"/>
                <a:cs typeface="Calibri"/>
                <a:sym typeface="Calibri"/>
              </a:rPr>
              <a:t>Biomimicry</a:t>
            </a:r>
            <a:r>
              <a:rPr lang="en-US" sz="1200" dirty="0">
                <a:solidFill>
                  <a:schemeClr val="lt1"/>
                </a:solidFill>
                <a:latin typeface="+mn-lt"/>
                <a:ea typeface="Calibri"/>
                <a:cs typeface="Calibri"/>
                <a:sym typeface="Calibri"/>
              </a:rPr>
              <a:t> tends to focus on Nature-inspired innovations that improve the sustainability of </a:t>
            </a:r>
            <a:r>
              <a:rPr lang="en-US" sz="1200" dirty="0">
                <a:solidFill>
                  <a:schemeClr val="lt1"/>
                </a:solidFill>
                <a:latin typeface="+mn-lt"/>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human existence and supports the planet as a whole.</a:t>
            </a:r>
            <a:br>
              <a:rPr lang="en-US" dirty="0"/>
            </a:br>
            <a:br>
              <a:rPr lang="en-US" dirty="0"/>
            </a:br>
            <a:r>
              <a:rPr lang="en-US" dirty="0"/>
              <a:t>Discussion: Why is it useful to know all these different terms? If you search the internet using one of these terms, will you get all the information you would get if you searched the internet using all of these different terms?</a:t>
            </a:r>
          </a:p>
          <a:p>
            <a:endParaRPr lang="en-US" dirty="0"/>
          </a:p>
        </p:txBody>
      </p:sp>
      <p:sp>
        <p:nvSpPr>
          <p:cNvPr id="4" name="Slide Number Placeholder 3"/>
          <p:cNvSpPr>
            <a:spLocks noGrp="1"/>
          </p:cNvSpPr>
          <p:nvPr>
            <p:ph type="sldNum" sz="quarter" idx="5"/>
          </p:nvPr>
        </p:nvSpPr>
        <p:spPr/>
        <p:txBody>
          <a:bodyPr/>
          <a:lstStyle/>
          <a:p>
            <a:fld id="{D5B22C9A-C09B-194B-A382-CF6E533F0116}" type="slidenum">
              <a:t>4</a:t>
            </a:fld>
            <a:endParaRPr lang="en-US"/>
          </a:p>
        </p:txBody>
      </p:sp>
    </p:spTree>
    <p:extLst>
      <p:ext uri="{BB962C8B-B14F-4D97-AF65-F5344CB8AC3E}">
        <p14:creationId xmlns:p14="http://schemas.microsoft.com/office/powerpoint/2010/main" val="393307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ea typeface="Calibri"/>
                <a:cs typeface="Calibri"/>
                <a:sym typeface="Calibri"/>
              </a:rPr>
              <a:t>Biomorphism - looking </a:t>
            </a:r>
            <a:r>
              <a:rPr lang="en-US" sz="1200" i="1">
                <a:ea typeface="Calibri"/>
                <a:cs typeface="Calibri"/>
                <a:sym typeface="Calibri"/>
              </a:rPr>
              <a:t>like</a:t>
            </a:r>
            <a:r>
              <a:rPr lang="en-US" sz="1200">
                <a:ea typeface="Calibri"/>
                <a:cs typeface="Calibri"/>
                <a:sym typeface="Calibri"/>
              </a:rPr>
              <a:t> something in nature – is </a:t>
            </a:r>
            <a:r>
              <a:rPr lang="en-US" sz="1200" b="1">
                <a:ea typeface="Calibri"/>
                <a:cs typeface="Calibri"/>
                <a:sym typeface="Calibri"/>
              </a:rPr>
              <a:t>not </a:t>
            </a:r>
            <a:r>
              <a:rPr lang="en-US" sz="1200">
                <a:ea typeface="Calibri"/>
                <a:cs typeface="Calibri"/>
                <a:sym typeface="Calibri"/>
              </a:rPr>
              <a:t>biomimicry.</a:t>
            </a:r>
          </a:p>
          <a:p>
            <a:pPr marL="0" indent="0">
              <a:buNone/>
            </a:pPr>
            <a:r>
              <a:rPr lang="en-US" sz="1200">
                <a:latin typeface="+mn-lt"/>
                <a:ea typeface="Calibri"/>
                <a:cs typeface="Calibri"/>
                <a:sym typeface="Calibri"/>
              </a:rPr>
              <a:t>Biomimicry is learning from </a:t>
            </a:r>
            <a:r>
              <a:rPr lang="en-US" sz="1200" b="1">
                <a:latin typeface="+mn-lt"/>
                <a:ea typeface="Calibri"/>
                <a:cs typeface="Calibri"/>
                <a:sym typeface="Calibri"/>
              </a:rPr>
              <a:t>functional</a:t>
            </a:r>
            <a:r>
              <a:rPr lang="en-US" sz="1200">
                <a:latin typeface="+mn-lt"/>
                <a:ea typeface="Calibri"/>
                <a:cs typeface="Calibri"/>
                <a:sym typeface="Calibri"/>
              </a:rPr>
              <a:t> </a:t>
            </a:r>
            <a:r>
              <a:rPr lang="en-US" sz="1200" b="1">
                <a:latin typeface="+mn-lt"/>
                <a:ea typeface="Calibri"/>
                <a:cs typeface="Calibri"/>
                <a:sym typeface="Calibri"/>
              </a:rPr>
              <a:t>design</a:t>
            </a:r>
            <a:r>
              <a:rPr lang="en-US" sz="1200">
                <a:latin typeface="+mn-lt"/>
                <a:ea typeface="Calibri"/>
                <a:cs typeface="Calibri"/>
                <a:sym typeface="Calibri"/>
              </a:rPr>
              <a:t> in nature and applying it to human innovation. </a:t>
            </a:r>
            <a:r>
              <a:rPr lang="en-US" sz="1200" kern="1200">
                <a:solidFill>
                  <a:schemeClr val="tx1"/>
                </a:solidFill>
                <a:effectLst/>
                <a:latin typeface="+mn-lt"/>
                <a:ea typeface="+mn-ea"/>
                <a:cs typeface="+mn-cs"/>
              </a:rPr>
              <a:t>Innovations inspired by nature may or may not end up looking like the thing that inspired them.</a:t>
            </a:r>
            <a:r>
              <a:rPr lang="en-US">
                <a:effectLst/>
              </a:rPr>
              <a:t> </a:t>
            </a:r>
            <a:endParaRPr lang="en-US" sz="1200">
              <a:latin typeface="+mn-lt"/>
              <a:ea typeface="Calibri"/>
              <a:cs typeface="Calibri"/>
              <a:sym typeface="Calibri"/>
            </a:endParaRPr>
          </a:p>
          <a:p>
            <a:pPr marL="0" indent="0">
              <a:buNone/>
            </a:pPr>
            <a:endParaRPr lang="en-US" sz="1200">
              <a:latin typeface="+mn-lt"/>
              <a:cs typeface="Calibri"/>
              <a:sym typeface="Calibri"/>
            </a:endParaRPr>
          </a:p>
          <a:p>
            <a:pPr marL="0" lvl="0" indent="0" algn="l" rtl="0">
              <a:spcBef>
                <a:spcPts val="0"/>
              </a:spcBef>
              <a:spcAft>
                <a:spcPts val="0"/>
              </a:spcAft>
              <a:buNone/>
            </a:pPr>
            <a:r>
              <a:rPr lang="en-US"/>
              <a:t>Discussion: What do we mean by “functional design”?  Functional design is design that improves how something performs. This stadium is known as the “Bird’s Nest Stadium,” but it doesn’t operate any better because it looks like a bird’s nest. Does this car go any faster just because it has flames painted on it?</a:t>
            </a:r>
          </a:p>
          <a:p>
            <a:pPr marL="0" lvl="0" indent="0" algn="l" rtl="0">
              <a:spcBef>
                <a:spcPts val="0"/>
              </a:spcBef>
              <a:spcAft>
                <a:spcPts val="0"/>
              </a:spcAft>
              <a:buNone/>
            </a:pPr>
            <a:endParaRPr lang="en-US"/>
          </a:p>
          <a:p>
            <a:pPr marL="0" lvl="0" indent="0" algn="l" rtl="0">
              <a:spcBef>
                <a:spcPts val="0"/>
              </a:spcBef>
              <a:spcAft>
                <a:spcPts val="0"/>
              </a:spcAft>
              <a:buNone/>
            </a:pPr>
            <a:r>
              <a:rPr lang="en-US"/>
              <a:t>Bird nest stadium: </a:t>
            </a:r>
            <a:r>
              <a:rPr lang="en-US" u="sng">
                <a:solidFill>
                  <a:schemeClr val="hlink"/>
                </a:solidFill>
                <a:hlinkClick r:id="rId3"/>
              </a:rPr>
              <a:t>https://pixabay.com/photos/stadium-birds-nest-olympic-stadium-3436061/</a:t>
            </a:r>
            <a:endParaRPr lang="en-US"/>
          </a:p>
          <a:p>
            <a:pPr marL="0" marR="0" lvl="0" indent="0" algn="l" rtl="0">
              <a:lnSpc>
                <a:spcPct val="100000"/>
              </a:lnSpc>
              <a:spcBef>
                <a:spcPts val="0"/>
              </a:spcBef>
              <a:spcAft>
                <a:spcPts val="0"/>
              </a:spcAft>
              <a:buClr>
                <a:schemeClr val="dk1"/>
              </a:buClr>
              <a:buSzPts val="1200"/>
              <a:buFont typeface="Calibri"/>
              <a:buNone/>
            </a:pPr>
            <a:r>
              <a:rPr lang="en-US"/>
              <a:t>Car: </a:t>
            </a:r>
            <a:r>
              <a:rPr lang="en-US" u="sng">
                <a:solidFill>
                  <a:schemeClr val="hlink"/>
                </a:solidFill>
                <a:hlinkClick r:id="rId4"/>
              </a:rPr>
              <a:t>https://pixabay.com/photos/vintage-car-white-background-hot-rod-3413555</a:t>
            </a:r>
            <a:endParaRPr lang="en-US" sz="1200" dirty="0"/>
          </a:p>
          <a:p>
            <a:endParaRPr lang="en-US"/>
          </a:p>
        </p:txBody>
      </p:sp>
      <p:sp>
        <p:nvSpPr>
          <p:cNvPr id="4" name="Slide Number Placeholder 3"/>
          <p:cNvSpPr>
            <a:spLocks noGrp="1"/>
          </p:cNvSpPr>
          <p:nvPr>
            <p:ph type="sldNum" sz="quarter" idx="5"/>
          </p:nvPr>
        </p:nvSpPr>
        <p:spPr/>
        <p:txBody>
          <a:bodyPr/>
          <a:lstStyle/>
          <a:p>
            <a:fld id="{D5B22C9A-C09B-194B-A382-CF6E533F0116}" type="slidenum">
              <a:t>5</a:t>
            </a:fld>
            <a:endParaRPr lang="en-US"/>
          </a:p>
        </p:txBody>
      </p:sp>
    </p:spTree>
    <p:extLst>
      <p:ext uri="{BB962C8B-B14F-4D97-AF65-F5344CB8AC3E}">
        <p14:creationId xmlns:p14="http://schemas.microsoft.com/office/powerpoint/2010/main" val="285453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kern="1200">
                <a:solidFill>
                  <a:schemeClr val="tx1"/>
                </a:solidFill>
                <a:effectLst/>
                <a:latin typeface="+mn-lt"/>
                <a:ea typeface="+mn-ea"/>
                <a:cs typeface="+mn-cs"/>
              </a:rPr>
              <a:t>Simply using something from nature is not biomimicry (that’s “bioutilization”). Biomimicry is learning from nature and applying the ideas this evokes to human innovation. Innovations inspired by nature may or may not end up using organic material in a design.</a:t>
            </a:r>
            <a:r>
              <a:rPr lang="en-US">
                <a:effectLst/>
              </a:rPr>
              <a:t> </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Simply using feathers for insulation in a jacket is not biomimicry. What matters is that something in nature gives an inventor an idea for how to improve the design of what people make, </a:t>
            </a:r>
            <a:r>
              <a:rPr lang="en-US" sz="1200" u="none" kern="1200">
                <a:solidFill>
                  <a:schemeClr val="tx1"/>
                </a:solidFill>
                <a:effectLst/>
                <a:latin typeface="+mn-lt"/>
                <a:ea typeface="+mn-ea"/>
                <a:cs typeface="+mn-cs"/>
              </a:rPr>
              <a:t>, such as studying downy feather structure to create better insulation materials.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Feathers: </a:t>
            </a:r>
            <a:r>
              <a:rPr lang="en-US" u="sng" dirty="0">
                <a:solidFill>
                  <a:schemeClr val="hlink"/>
                </a:solidFill>
                <a:hlinkClick r:id="rId3"/>
              </a:rPr>
              <a:t>https://pixabay.com/vectors/feather-blue-falling-plume-flight-1689331/</a:t>
            </a:r>
            <a:endParaRPr lang="en-US" dirty="0"/>
          </a:p>
        </p:txBody>
      </p:sp>
      <p:sp>
        <p:nvSpPr>
          <p:cNvPr id="4" name="Slide Number Placeholder 3"/>
          <p:cNvSpPr>
            <a:spLocks noGrp="1"/>
          </p:cNvSpPr>
          <p:nvPr>
            <p:ph type="sldNum" sz="quarter" idx="5"/>
          </p:nvPr>
        </p:nvSpPr>
        <p:spPr/>
        <p:txBody>
          <a:bodyPr/>
          <a:lstStyle/>
          <a:p>
            <a:fld id="{D5B22C9A-C09B-194B-A382-CF6E533F0116}" type="slidenum">
              <a:t>6</a:t>
            </a:fld>
            <a:endParaRPr lang="en-US"/>
          </a:p>
        </p:txBody>
      </p:sp>
    </p:spTree>
    <p:extLst>
      <p:ext uri="{BB962C8B-B14F-4D97-AF65-F5344CB8AC3E}">
        <p14:creationId xmlns:p14="http://schemas.microsoft.com/office/powerpoint/2010/main" val="119723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a typeface="Calibri"/>
                <a:cs typeface="Calibri"/>
                <a:sym typeface="Calibri"/>
              </a:rPr>
              <a:t>Biomimics</a:t>
            </a:r>
            <a:r>
              <a:rPr lang="en-US" sz="1200">
                <a:ea typeface="Calibri"/>
                <a:cs typeface="Calibri"/>
                <a:sym typeface="Calibri"/>
              </a:rPr>
              <a:t> - people who use or practice biomimicry - </a:t>
            </a:r>
            <a:r>
              <a:rPr lang="en-US" sz="1200">
                <a:latin typeface="+mn-lt"/>
                <a:ea typeface="Calibri"/>
                <a:cs typeface="Calibri"/>
                <a:sym typeface="Calibri"/>
              </a:rPr>
              <a:t>can get ideas from anything in nature. Biomimics get ideas from biological structures (forms), processes and systems.</a:t>
            </a:r>
            <a:endParaRPr lang="en-US" sz="1200"/>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Plant in sidewalk: </a:t>
            </a:r>
            <a:r>
              <a:rPr lang="en-US" u="sng">
                <a:solidFill>
                  <a:schemeClr val="hlink"/>
                </a:solidFill>
                <a:hlinkClick r:id="rId3"/>
              </a:rPr>
              <a:t>https://pixabay.com/photos/weed-stone-away-plant-sidewalk-2525923/</a:t>
            </a:r>
            <a:endParaRPr lang="en-US"/>
          </a:p>
          <a:p>
            <a:pPr marL="0" lvl="0" indent="0" algn="l" rtl="0">
              <a:spcBef>
                <a:spcPts val="0"/>
              </a:spcBef>
              <a:spcAft>
                <a:spcPts val="0"/>
              </a:spcAft>
              <a:buNone/>
            </a:pPr>
            <a:r>
              <a:rPr lang="en-US"/>
              <a:t>Heron: </a:t>
            </a:r>
            <a:r>
              <a:rPr lang="en-US" u="sng">
                <a:solidFill>
                  <a:schemeClr val="hlink"/>
                </a:solidFill>
                <a:hlinkClick r:id="rId4"/>
              </a:rPr>
              <a:t>https://pixabay.com/photos/heron-egret-landscape-feathers-5394026/</a:t>
            </a:r>
            <a:endParaRPr lang="en-US"/>
          </a:p>
          <a:p>
            <a:endParaRPr lang="en-US"/>
          </a:p>
        </p:txBody>
      </p:sp>
      <p:sp>
        <p:nvSpPr>
          <p:cNvPr id="4" name="Slide Number Placeholder 3"/>
          <p:cNvSpPr>
            <a:spLocks noGrp="1"/>
          </p:cNvSpPr>
          <p:nvPr>
            <p:ph type="sldNum" sz="quarter" idx="5"/>
          </p:nvPr>
        </p:nvSpPr>
        <p:spPr/>
        <p:txBody>
          <a:bodyPr/>
          <a:lstStyle/>
          <a:p>
            <a:fld id="{D5B22C9A-C09B-194B-A382-CF6E533F0116}" type="slidenum">
              <a:t>7</a:t>
            </a:fld>
            <a:endParaRPr lang="en-US"/>
          </a:p>
        </p:txBody>
      </p:sp>
    </p:spTree>
    <p:extLst>
      <p:ext uri="{BB962C8B-B14F-4D97-AF65-F5344CB8AC3E}">
        <p14:creationId xmlns:p14="http://schemas.microsoft.com/office/powerpoint/2010/main" val="225692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kern="1200">
                <a:solidFill>
                  <a:schemeClr val="tx1"/>
                </a:solidFill>
                <a:effectLst/>
                <a:latin typeface="+mn-lt"/>
                <a:ea typeface="+mn-ea"/>
                <a:cs typeface="+mn-cs"/>
              </a:rPr>
              <a:t>Biological structures are the easiest aspect of the natural world to recognize. Biological structures are everywhere, at both microscopic and macroscopic scales.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Discussion questions: What do we mean by “structures”? What biological structures can you think of? What biological structures can you see right now? Shapes, textures, and mechanisms are all clearly structures. Here, we mean “structures” in its broadest sense. Can you think of any biological structures that are invisible? (e.g., microscopic phenomena). (What about biological behaviors, like bird calls? These are not physical structures, perhaps, but </a:t>
            </a:r>
            <a:r>
              <a:rPr lang="en-US" dirty="0" err="1"/>
              <a:t>biomimics</a:t>
            </a:r>
            <a:r>
              <a:rPr lang="en-US" dirty="0"/>
              <a:t> can also draw ideas from biological behaviors.)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Hand: </a:t>
            </a:r>
            <a:r>
              <a:rPr lang="en-US" u="sng" dirty="0">
                <a:solidFill>
                  <a:schemeClr val="hlink"/>
                </a:solidFill>
                <a:hlinkClick r:id="rId3"/>
              </a:rPr>
              <a:t>https://pixabay.com/photos/girl-woman-model-fashion-black-2755611/</a:t>
            </a:r>
            <a:endParaRPr lang="en-US" dirty="0"/>
          </a:p>
          <a:p>
            <a:pPr marL="0" lvl="0" indent="0" algn="l" rtl="0">
              <a:spcBef>
                <a:spcPts val="0"/>
              </a:spcBef>
              <a:spcAft>
                <a:spcPts val="0"/>
              </a:spcAft>
              <a:buNone/>
            </a:pPr>
            <a:r>
              <a:rPr lang="en-US" dirty="0"/>
              <a:t>Dog nose: </a:t>
            </a:r>
            <a:r>
              <a:rPr lang="en-US" u="sng" dirty="0">
                <a:solidFill>
                  <a:schemeClr val="hlink"/>
                </a:solidFill>
                <a:hlinkClick r:id="rId4"/>
              </a:rPr>
              <a:t>https://pixabay.com/photos/nose-dog-fur-macro-details-4420535/</a:t>
            </a:r>
            <a:endParaRPr lang="en-US" dirty="0"/>
          </a:p>
          <a:p>
            <a:pPr marL="0" lvl="0" indent="0" algn="l" rtl="0">
              <a:spcBef>
                <a:spcPts val="0"/>
              </a:spcBef>
              <a:spcAft>
                <a:spcPts val="0"/>
              </a:spcAft>
              <a:buNone/>
            </a:pPr>
            <a:r>
              <a:rPr lang="en-US" dirty="0"/>
              <a:t>Leaf microscopic: </a:t>
            </a:r>
            <a:r>
              <a:rPr lang="en-US" u="sng" dirty="0">
                <a:solidFill>
                  <a:schemeClr val="hlink"/>
                </a:solidFill>
                <a:hlinkClick r:id="rId5"/>
              </a:rPr>
              <a:t>https://commons.wikimedia.org/wiki/File:Leaf_epidermis.jpg</a:t>
            </a:r>
            <a:endParaRPr lang="en-US" dirty="0"/>
          </a:p>
          <a:p>
            <a:pPr marL="0" lvl="0" indent="0" algn="l" rtl="0">
              <a:spcBef>
                <a:spcPts val="0"/>
              </a:spcBef>
              <a:spcAft>
                <a:spcPts val="0"/>
              </a:spcAft>
              <a:buNone/>
            </a:pPr>
            <a:r>
              <a:rPr lang="en-US" dirty="0"/>
              <a:t>Plant: </a:t>
            </a:r>
            <a:r>
              <a:rPr lang="en-US" u="sng" dirty="0">
                <a:solidFill>
                  <a:schemeClr val="hlink"/>
                </a:solidFill>
                <a:hlinkClick r:id="rId6"/>
              </a:rPr>
              <a:t>https://pixabay.com/photos/leaf-giant-rhubarb-mammoth-sheet-3504797/</a:t>
            </a:r>
            <a:endParaRPr lang="en-US" dirty="0"/>
          </a:p>
        </p:txBody>
      </p:sp>
      <p:sp>
        <p:nvSpPr>
          <p:cNvPr id="4" name="Slide Number Placeholder 3"/>
          <p:cNvSpPr>
            <a:spLocks noGrp="1"/>
          </p:cNvSpPr>
          <p:nvPr>
            <p:ph type="sldNum" sz="quarter" idx="5"/>
          </p:nvPr>
        </p:nvSpPr>
        <p:spPr/>
        <p:txBody>
          <a:bodyPr/>
          <a:lstStyle/>
          <a:p>
            <a:fld id="{D5B22C9A-C09B-194B-A382-CF6E533F0116}" type="slidenum">
              <a:t>8</a:t>
            </a:fld>
            <a:endParaRPr lang="en-US"/>
          </a:p>
        </p:txBody>
      </p:sp>
    </p:spTree>
    <p:extLst>
      <p:ext uri="{BB962C8B-B14F-4D97-AF65-F5344CB8AC3E}">
        <p14:creationId xmlns:p14="http://schemas.microsoft.com/office/powerpoint/2010/main" val="355233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Biological structures accomplish many things, so there is a lot to learn from these structures to inform human designs.</a:t>
            </a:r>
            <a:endParaRPr lang="en-US" dirty="0"/>
          </a:p>
          <a:p>
            <a:pPr marL="0" lvl="0" indent="0" algn="l" rtl="0">
              <a:spcBef>
                <a:spcPts val="0"/>
              </a:spcBef>
              <a:spcAft>
                <a:spcPts val="0"/>
              </a:spcAft>
              <a:buNone/>
            </a:pPr>
            <a:endParaRPr lang="en-US" dirty="0"/>
          </a:p>
          <a:p>
            <a:r>
              <a:rPr lang="en-US" sz="1200" kern="1200">
                <a:solidFill>
                  <a:schemeClr val="tx1"/>
                </a:solidFill>
                <a:effectLst/>
                <a:latin typeface="+mn-lt"/>
                <a:ea typeface="+mn-ea"/>
                <a:cs typeface="+mn-cs"/>
              </a:rPr>
              <a:t>What creates biological structures? (Natural selection.) Why does natural selection tend to create things that perform well? How does this relate to why looking to nature for ideas might be a good idea for inventors? What do we mean when we say that nature is optimized? [If students ask about God, note that it would also make sense to look to nature to improve our technologies and designs if a supernatural entity created nature. However, the role of science is not to explore the supernatural.]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Robotic hand: </a:t>
            </a:r>
            <a:r>
              <a:rPr lang="en-US" u="sng" dirty="0">
                <a:solidFill>
                  <a:schemeClr val="hlink"/>
                </a:solidFill>
                <a:hlinkClick r:id="rId3"/>
              </a:rPr>
              <a:t>https://pixabay.com/photos/connection-hand-human-robot-touch-3308188/</a:t>
            </a:r>
            <a:endParaRPr lang="en-US" dirty="0"/>
          </a:p>
          <a:p>
            <a:pPr marL="0" lvl="0" indent="0" algn="l" rtl="0">
              <a:spcBef>
                <a:spcPts val="0"/>
              </a:spcBef>
              <a:spcAft>
                <a:spcPts val="0"/>
              </a:spcAft>
              <a:buNone/>
            </a:pPr>
            <a:r>
              <a:rPr lang="en-US" dirty="0"/>
              <a:t>Airplane: </a:t>
            </a:r>
            <a:r>
              <a:rPr lang="en-US" u="sng" dirty="0">
                <a:solidFill>
                  <a:schemeClr val="hlink"/>
                </a:solidFill>
                <a:hlinkClick r:id="rId4"/>
              </a:rPr>
              <a:t>https://pixabay.com/photos/aircraft-landing-airport-boing-3702676/</a:t>
            </a:r>
            <a:endParaRPr lang="en-US" dirty="0"/>
          </a:p>
          <a:p>
            <a:pPr marL="0" lvl="0" indent="0" algn="l" rtl="0">
              <a:spcBef>
                <a:spcPts val="0"/>
              </a:spcBef>
              <a:spcAft>
                <a:spcPts val="0"/>
              </a:spcAft>
              <a:buNone/>
            </a:pPr>
            <a:r>
              <a:rPr lang="en-US" dirty="0"/>
              <a:t>Bird: </a:t>
            </a:r>
            <a:r>
              <a:rPr lang="en-US" u="sng" dirty="0">
                <a:solidFill>
                  <a:schemeClr val="hlink"/>
                </a:solidFill>
                <a:hlinkClick r:id="rId5"/>
              </a:rPr>
              <a:t>https://pixabay.com/photos/hummingbird-bird-trochilidae-flying-2139279</a:t>
            </a:r>
            <a:endParaRPr lang="en-US"/>
          </a:p>
        </p:txBody>
      </p:sp>
      <p:sp>
        <p:nvSpPr>
          <p:cNvPr id="4" name="Slide Number Placeholder 3"/>
          <p:cNvSpPr>
            <a:spLocks noGrp="1"/>
          </p:cNvSpPr>
          <p:nvPr>
            <p:ph type="sldNum" sz="quarter" idx="5"/>
          </p:nvPr>
        </p:nvSpPr>
        <p:spPr/>
        <p:txBody>
          <a:bodyPr/>
          <a:lstStyle/>
          <a:p>
            <a:fld id="{D5B22C9A-C09B-194B-A382-CF6E533F0116}" type="slidenum">
              <a:t>9</a:t>
            </a:fld>
            <a:endParaRPr lang="en-US"/>
          </a:p>
        </p:txBody>
      </p:sp>
    </p:spTree>
    <p:extLst>
      <p:ext uri="{BB962C8B-B14F-4D97-AF65-F5344CB8AC3E}">
        <p14:creationId xmlns:p14="http://schemas.microsoft.com/office/powerpoint/2010/main" val="249074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kern="1200">
                <a:solidFill>
                  <a:schemeClr val="tx1"/>
                </a:solidFill>
                <a:effectLst/>
                <a:latin typeface="+mn-lt"/>
                <a:ea typeface="+mn-ea"/>
                <a:cs typeface="+mn-cs"/>
              </a:rPr>
              <a:t>For example, biomimics have emulated the microscopic structures on leaves to create </a:t>
            </a:r>
            <a:r>
              <a:rPr lang="en-US" sz="1200" u="none" kern="1200">
                <a:solidFill>
                  <a:schemeClr val="tx1"/>
                </a:solidFill>
                <a:effectLst/>
                <a:latin typeface="+mn-lt"/>
                <a:ea typeface="+mn-ea"/>
                <a:cs typeface="+mn-cs"/>
              </a:rPr>
              <a:t>more sustainable </a:t>
            </a:r>
            <a:r>
              <a:rPr lang="en-US" sz="1200" kern="1200">
                <a:solidFill>
                  <a:schemeClr val="tx1"/>
                </a:solidFill>
                <a:effectLst/>
                <a:latin typeface="+mn-lt"/>
                <a:ea typeface="+mn-ea"/>
                <a:cs typeface="+mn-cs"/>
              </a:rPr>
              <a:t>hydrophobic (water-repellent) surfaces, e.g. on fabric. Before this, the primary way hydrophobic surfaces were created was through using highly toxic chemicals.</a:t>
            </a:r>
            <a:r>
              <a:rPr lang="en-US">
                <a:effectLst/>
              </a:rPr>
              <a: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More info: </a:t>
            </a:r>
          </a:p>
          <a:p>
            <a:pPr marL="171450" lvl="0" indent="-171450" algn="l" rtl="0">
              <a:spcBef>
                <a:spcPts val="0"/>
              </a:spcBef>
              <a:spcAft>
                <a:spcPts val="0"/>
              </a:spcAft>
              <a:buFont typeface="Arial" panose="020B0604020202020204" pitchFamily="34" charset="0"/>
              <a:buChar char="•"/>
            </a:pPr>
            <a:r>
              <a:rPr lang="en-US" u="sng" dirty="0">
                <a:solidFill>
                  <a:schemeClr val="hlink"/>
                </a:solidFill>
                <a:hlinkClick r:id="rId3"/>
              </a:rPr>
              <a:t>https://earthjustice.org/features/breaking-down-toxic-pfas</a:t>
            </a:r>
            <a:br>
              <a:rPr lang="en-US" u="sng" dirty="0">
                <a:solidFill>
                  <a:schemeClr val="hlink"/>
                </a:solidFill>
              </a:rPr>
            </a:br>
            <a:endParaRPr lang="en-US" dirty="0"/>
          </a:p>
          <a:p>
            <a:pPr marL="0" lvl="0" indent="0" algn="l" rtl="0">
              <a:spcBef>
                <a:spcPts val="0"/>
              </a:spcBef>
              <a:spcAft>
                <a:spcPts val="0"/>
              </a:spcAft>
              <a:buNone/>
            </a:pPr>
            <a:r>
              <a:rPr lang="en-US" dirty="0"/>
              <a:t>Lotus: </a:t>
            </a:r>
            <a:r>
              <a:rPr lang="en-US" u="sng" dirty="0">
                <a:solidFill>
                  <a:schemeClr val="hlink"/>
                </a:solidFill>
                <a:hlinkClick r:id="rId4"/>
              </a:rPr>
              <a:t>https://pixabay.com/photos/lotus-leaf-water-drop-lotus-water-2420205/</a:t>
            </a:r>
            <a:endParaRPr lang="en-US" dirty="0"/>
          </a:p>
          <a:p>
            <a:pPr marL="0" marR="0" lvl="0" indent="0" algn="l" rtl="0">
              <a:lnSpc>
                <a:spcPct val="100000"/>
              </a:lnSpc>
              <a:spcBef>
                <a:spcPts val="0"/>
              </a:spcBef>
              <a:spcAft>
                <a:spcPts val="0"/>
              </a:spcAft>
              <a:buClr>
                <a:schemeClr val="dk1"/>
              </a:buClr>
              <a:buSzPts val="1200"/>
              <a:buFont typeface="Calibri"/>
              <a:buNone/>
            </a:pPr>
            <a:r>
              <a:rPr lang="en-US" dirty="0"/>
              <a:t>Leaf microscopic: </a:t>
            </a:r>
            <a:r>
              <a:rPr lang="en-US" u="sng" dirty="0">
                <a:solidFill>
                  <a:schemeClr val="hlink"/>
                </a:solidFill>
                <a:hlinkClick r:id="rId5"/>
              </a:rPr>
              <a:t>https://commons.wikimedia.org/wiki/File:Lotus2mq.jpg</a:t>
            </a:r>
            <a:endParaRPr lang="en-US" dirty="0"/>
          </a:p>
          <a:p>
            <a:pPr marL="0" lvl="0" indent="0" algn="l" rtl="0">
              <a:spcBef>
                <a:spcPts val="0"/>
              </a:spcBef>
              <a:spcAft>
                <a:spcPts val="0"/>
              </a:spcAft>
              <a:buNone/>
            </a:pPr>
            <a:r>
              <a:rPr lang="en-US" dirty="0"/>
              <a:t>Fabric: </a:t>
            </a:r>
            <a:r>
              <a:rPr lang="en-US" u="sng" dirty="0">
                <a:solidFill>
                  <a:schemeClr val="hlink"/>
                </a:solidFill>
                <a:hlinkClick r:id="rId6"/>
              </a:rPr>
              <a:t>https://pixabay.com/photos/fabric-drop-of-water-drops-of-water-584159/</a:t>
            </a:r>
            <a:endParaRPr lang="en-US" dirty="0"/>
          </a:p>
        </p:txBody>
      </p:sp>
      <p:sp>
        <p:nvSpPr>
          <p:cNvPr id="4" name="Slide Number Placeholder 3"/>
          <p:cNvSpPr>
            <a:spLocks noGrp="1"/>
          </p:cNvSpPr>
          <p:nvPr>
            <p:ph type="sldNum" sz="quarter" idx="5"/>
          </p:nvPr>
        </p:nvSpPr>
        <p:spPr/>
        <p:txBody>
          <a:bodyPr/>
          <a:lstStyle/>
          <a:p>
            <a:fld id="{D5B22C9A-C09B-194B-A382-CF6E533F0116}" type="slidenum">
              <a:t>10</a:t>
            </a:fld>
            <a:endParaRPr lang="en-US"/>
          </a:p>
        </p:txBody>
      </p:sp>
    </p:spTree>
    <p:extLst>
      <p:ext uri="{BB962C8B-B14F-4D97-AF65-F5344CB8AC3E}">
        <p14:creationId xmlns:p14="http://schemas.microsoft.com/office/powerpoint/2010/main" val="4312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 Dark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4CBF-DEA7-9246-A2A0-FF8DD7EFB8FF}"/>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BED80BA-ECD3-1F4D-9C3E-C8C672DB95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a:extLst>
              <a:ext uri="{FF2B5EF4-FFF2-40B4-BE49-F238E27FC236}">
                <a16:creationId xmlns:a16="http://schemas.microsoft.com/office/drawing/2014/main" id="{D725519F-7CAA-1C4C-950D-F707DC1E3890}"/>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26969192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with text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BFCC32-2451-2E4B-967F-952A64B3D2B5}"/>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F4CDE0C7-1944-2143-847A-1DB396C4CC1B}"/>
              </a:ext>
            </a:extLst>
          </p:cNvPr>
          <p:cNvSpPr>
            <a:spLocks noGrp="1"/>
          </p:cNvSpPr>
          <p:nvPr>
            <p:ph type="body" idx="10"/>
          </p:nvPr>
        </p:nvSpPr>
        <p:spPr>
          <a:xfrm>
            <a:off x="304800" y="2304769"/>
            <a:ext cx="4388223" cy="3948113"/>
          </a:xfrm>
          <a:prstGeom prst="rect">
            <a:avLst/>
          </a:prstGeom>
        </p:spPr>
        <p:txBody>
          <a:bodyPr anchor="t">
            <a:normAutofit/>
          </a:bodyPr>
          <a:lstStyle>
            <a:lvl1pPr marL="0" indent="0">
              <a:buNone/>
              <a:defRPr sz="2000" b="0" i="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 name="Picture Placeholder 2">
            <a:extLst>
              <a:ext uri="{FF2B5EF4-FFF2-40B4-BE49-F238E27FC236}">
                <a16:creationId xmlns:a16="http://schemas.microsoft.com/office/drawing/2014/main" id="{37E52F6F-D359-0347-8EB0-B6873CBF9044}"/>
              </a:ext>
            </a:extLst>
          </p:cNvPr>
          <p:cNvSpPr>
            <a:spLocks noGrp="1"/>
          </p:cNvSpPr>
          <p:nvPr>
            <p:ph type="pic" sz="quarter" idx="11"/>
          </p:nvPr>
        </p:nvSpPr>
        <p:spPr>
          <a:xfrm>
            <a:off x="5096062" y="313764"/>
            <a:ext cx="3057337" cy="2855258"/>
          </a:xfrm>
        </p:spPr>
        <p:txBody>
          <a:bodyPr/>
          <a:lstStyle/>
          <a:p>
            <a:r>
              <a:rPr lang="en-US"/>
              <a:t>Click icon to add picture</a:t>
            </a:r>
          </a:p>
        </p:txBody>
      </p:sp>
      <p:sp>
        <p:nvSpPr>
          <p:cNvPr id="14" name="Picture Placeholder 2">
            <a:extLst>
              <a:ext uri="{FF2B5EF4-FFF2-40B4-BE49-F238E27FC236}">
                <a16:creationId xmlns:a16="http://schemas.microsoft.com/office/drawing/2014/main" id="{6DACFBDB-0F41-6B4D-B717-1ED77CC11D97}"/>
              </a:ext>
            </a:extLst>
          </p:cNvPr>
          <p:cNvSpPr>
            <a:spLocks noGrp="1"/>
          </p:cNvSpPr>
          <p:nvPr>
            <p:ph type="pic" sz="quarter" idx="12"/>
          </p:nvPr>
        </p:nvSpPr>
        <p:spPr>
          <a:xfrm>
            <a:off x="8318874" y="313764"/>
            <a:ext cx="3057337" cy="2855258"/>
          </a:xfrm>
        </p:spPr>
        <p:txBody>
          <a:bodyPr/>
          <a:lstStyle/>
          <a:p>
            <a:r>
              <a:rPr lang="en-US"/>
              <a:t>Click icon to add picture</a:t>
            </a:r>
          </a:p>
        </p:txBody>
      </p:sp>
      <p:sp>
        <p:nvSpPr>
          <p:cNvPr id="15" name="Picture Placeholder 2">
            <a:extLst>
              <a:ext uri="{FF2B5EF4-FFF2-40B4-BE49-F238E27FC236}">
                <a16:creationId xmlns:a16="http://schemas.microsoft.com/office/drawing/2014/main" id="{7D328B28-C0C4-1D46-993A-0BB10D4DBA74}"/>
              </a:ext>
            </a:extLst>
          </p:cNvPr>
          <p:cNvSpPr>
            <a:spLocks noGrp="1"/>
          </p:cNvSpPr>
          <p:nvPr>
            <p:ph type="pic" sz="quarter" idx="13"/>
          </p:nvPr>
        </p:nvSpPr>
        <p:spPr>
          <a:xfrm>
            <a:off x="5096062" y="3366247"/>
            <a:ext cx="3057337" cy="2855258"/>
          </a:xfrm>
        </p:spPr>
        <p:txBody>
          <a:bodyPr/>
          <a:lstStyle/>
          <a:p>
            <a:r>
              <a:rPr lang="en-US"/>
              <a:t>Click icon to add picture</a:t>
            </a:r>
          </a:p>
        </p:txBody>
      </p:sp>
      <p:sp>
        <p:nvSpPr>
          <p:cNvPr id="16" name="Picture Placeholder 2">
            <a:extLst>
              <a:ext uri="{FF2B5EF4-FFF2-40B4-BE49-F238E27FC236}">
                <a16:creationId xmlns:a16="http://schemas.microsoft.com/office/drawing/2014/main" id="{2C45EB1A-4B22-F14E-BE59-4FA55D660677}"/>
              </a:ext>
            </a:extLst>
          </p:cNvPr>
          <p:cNvSpPr>
            <a:spLocks noGrp="1"/>
          </p:cNvSpPr>
          <p:nvPr>
            <p:ph type="pic" sz="quarter" idx="14"/>
          </p:nvPr>
        </p:nvSpPr>
        <p:spPr>
          <a:xfrm>
            <a:off x="8318874" y="3366247"/>
            <a:ext cx="3057337" cy="2855258"/>
          </a:xfrm>
        </p:spPr>
        <p:txBody>
          <a:bodyPr/>
          <a:lstStyle/>
          <a:p>
            <a:r>
              <a:rPr lang="en-US"/>
              <a:t>Click icon to add picture</a:t>
            </a:r>
          </a:p>
        </p:txBody>
      </p:sp>
      <p:sp>
        <p:nvSpPr>
          <p:cNvPr id="17" name="Title 1">
            <a:extLst>
              <a:ext uri="{FF2B5EF4-FFF2-40B4-BE49-F238E27FC236}">
                <a16:creationId xmlns:a16="http://schemas.microsoft.com/office/drawing/2014/main" id="{1DB9DC73-F9B9-A348-A561-C0FF11B04656}"/>
              </a:ext>
            </a:extLst>
          </p:cNvPr>
          <p:cNvSpPr>
            <a:spLocks noGrp="1"/>
          </p:cNvSpPr>
          <p:nvPr>
            <p:ph type="title"/>
          </p:nvPr>
        </p:nvSpPr>
        <p:spPr>
          <a:xfrm>
            <a:off x="302942" y="365126"/>
            <a:ext cx="4416976" cy="1006474"/>
          </a:xfrm>
        </p:spPr>
        <p:txBody>
          <a:bodyPr>
            <a:normAutofit/>
          </a:bodyPr>
          <a:lstStyle>
            <a:lvl1pPr>
              <a:defRPr sz="3200" b="1">
                <a:solidFill>
                  <a:srgbClr val="003249"/>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1EC17E98-8576-5B49-8C44-6C0B6AB12D47}"/>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2800231788"/>
      </p:ext>
    </p:extLst>
  </p:cSld>
  <p:clrMapOvr>
    <a:masterClrMapping/>
  </p:clrMapOvr>
  <p:extLst mod="1">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86F607F-176F-6643-904B-AAACDB9C7E50}"/>
              </a:ext>
            </a:extLst>
          </p:cNvPr>
          <p:cNvSpPr>
            <a:spLocks noGrp="1"/>
          </p:cNvSpPr>
          <p:nvPr>
            <p:ph sz="quarter" idx="10" hasCustomPrompt="1"/>
          </p:nvPr>
        </p:nvSpPr>
        <p:spPr>
          <a:xfrm>
            <a:off x="0" y="108488"/>
            <a:ext cx="12192000" cy="6263737"/>
          </a:xfrm>
          <a:solidFill>
            <a:schemeClr val="bg1">
              <a:lumMod val="95000"/>
            </a:schemeClr>
          </a:solidFill>
        </p:spPr>
        <p:txBody>
          <a:bodyPr/>
          <a:lstStyle/>
          <a:p>
            <a:pPr lvl="0"/>
            <a:r>
              <a:rPr lang="en-US" dirty="0"/>
              <a:t>Full screen image</a:t>
            </a:r>
          </a:p>
        </p:txBody>
      </p:sp>
      <p:sp>
        <p:nvSpPr>
          <p:cNvPr id="4" name="Rectangle 3">
            <a:extLst>
              <a:ext uri="{FF2B5EF4-FFF2-40B4-BE49-F238E27FC236}">
                <a16:creationId xmlns:a16="http://schemas.microsoft.com/office/drawing/2014/main" id="{730260AB-1DEC-3F4C-91A4-07B76D3FC8ED}"/>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474E914-7A33-D346-A561-879B2786395C}"/>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423453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D7461C-AE8C-D54E-88DF-0648364D1DC2}"/>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34BD61A-75FB-A448-860C-07C9DC44E2B1}"/>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332552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FC76-B42F-E347-AAAE-5FA3343665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6F33C0-DEFE-8A41-8CB1-D20D432C0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AADC74-B885-0547-A6EA-968A1EA6E57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348B21-AA37-604F-8BCE-DF97DE05C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5CF38-2CF9-4340-AD8F-D8CAEE8CA48A}"/>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242614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520B-BC7D-A944-9601-F4CFB1FFD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AFC36-BFFD-2D4B-8A85-49E648FF00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6474D-7F3C-A649-BFC3-22367FFB7A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3BC411-A778-014C-8812-2F2D7038D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8FEC5-C0F0-2D48-BD40-6BF14606CA06}"/>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2580000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7BDC-1AF2-B34D-AB06-BD9BA25B84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E8C31C-F004-FD4C-8326-5166A5436C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237E53-876F-8447-A30F-86765694DA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CEC263-F725-6D4B-87ED-15E2A00BE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DBCED-3E04-6B4C-BD06-0BFEDD90E346}"/>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1192770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93B4-90EE-2B4F-9E8D-F5F968799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00B07-509F-6445-99D2-982D7E11FC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DF808-4444-1B4D-8EE3-84B35595C6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78CF6C-105A-F34B-8AA4-5628814877E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6F07ED8-A81E-D049-A244-FF6C45983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67FBD-DB3E-5D42-9727-F8E8153C694F}"/>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407934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E656-5A0E-4F4E-9CDC-1A1BEF9197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7ECFAD-E250-594A-8A5E-96F6815C4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ECBE98-F219-5F40-BF21-0BCB675757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A06456-F072-814B-8937-E84AFCE39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FEC90E-1828-A649-B7F2-781BBEF951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65FFF-1EEB-6A43-9530-0151C28B074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E96F853-8161-4243-A6BA-8FD290FF13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F677AB-098D-F343-82D1-9A70B1542635}"/>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3862054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AF19-7AF8-E949-9B3D-69D21F224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F06374-C7D3-F546-944A-9A3D21719DE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80792B9-4CF0-254F-B74A-F2AD90B52F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B99B0-1CBE-E049-A0B1-EA3252D8A741}"/>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3311704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35E106-3363-5140-B742-12D8FF46D3F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8BE19D2-1841-0F43-A3FA-87B755E7F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81675-FA4C-C244-A33A-3A9024E2920C}"/>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397613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Light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4CBF-DEA7-9246-A2A0-FF8DD7EFB8FF}"/>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BED80BA-ECD3-1F4D-9C3E-C8C672DB95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a:extLst>
              <a:ext uri="{FF2B5EF4-FFF2-40B4-BE49-F238E27FC236}">
                <a16:creationId xmlns:a16="http://schemas.microsoft.com/office/drawing/2014/main" id="{34A38F65-F29C-2044-A975-2B3F87C9BB12}"/>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2674634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8B5B-D745-A64B-965F-6ED7881D5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3432A1-9885-334D-9133-8BC9F9E44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9D3D36-1844-9F44-B5C7-35978B901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F7F262-3EE7-0947-A693-272A32A5BAA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7CE7702-7E16-7746-B060-09515B1EE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6B3F6-E6C7-D049-AB8A-401AAF9925E4}"/>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1817272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3040-95DB-A246-92A1-8C57476B8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58AA61-13A2-604C-85A4-E93F2AB5A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2F3856-7F2E-514A-A9C1-EFA7E6B2B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7A15FE-C34D-6D45-B811-E8A03EC378D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AAD1061-7155-DD45-B9F2-321732A5B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8976C-3D2B-5648-A1B4-752D0F40263C}"/>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1401092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6025-54A9-F645-8037-22C7F6E74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650461-C012-0648-B4AC-C708872932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588CF-F6B7-5840-8454-5B19C26250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EDA89C6-0DD1-0742-A3E1-54699AAD9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9D9C5-895A-BA4A-BEF4-A3C95417190E}"/>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4082716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B89B9-98DD-C64F-9CBB-93FD2FAB8C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AA5D-7D7B-E643-B45A-B7154602A3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4A1E3-926C-D542-BE46-5AF08AD03A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D22B69-ACF1-234C-834A-1FE5A373F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EF9F3-3F6A-D34C-8099-C8C6E7A1A41B}"/>
              </a:ext>
            </a:extLst>
          </p:cNvPr>
          <p:cNvSpPr>
            <a:spLocks noGrp="1"/>
          </p:cNvSpPr>
          <p:nvPr>
            <p:ph type="sldNum" sz="quarter" idx="12"/>
          </p:nvPr>
        </p:nvSpPr>
        <p:spPr/>
        <p:txBody>
          <a:bodyPr/>
          <a:lstStyle/>
          <a:p>
            <a:fld id="{06358C07-A36F-834E-8EEC-FD496AEBD538}" type="slidenum">
              <a:rPr lang="en-US" smtClean="0"/>
              <a:t>‹#›</a:t>
            </a:fld>
            <a:endParaRPr lang="en-US"/>
          </a:p>
        </p:txBody>
      </p:sp>
    </p:spTree>
    <p:extLst>
      <p:ext uri="{BB962C8B-B14F-4D97-AF65-F5344CB8AC3E}">
        <p14:creationId xmlns:p14="http://schemas.microsoft.com/office/powerpoint/2010/main" val="279502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5C36-9C97-7348-878D-44098A8E0687}"/>
              </a:ext>
            </a:extLst>
          </p:cNvPr>
          <p:cNvSpPr>
            <a:spLocks noGrp="1"/>
          </p:cNvSpPr>
          <p:nvPr>
            <p:ph type="title"/>
          </p:nvPr>
        </p:nvSpPr>
        <p:spPr>
          <a:xfrm>
            <a:off x="300037" y="365125"/>
            <a:ext cx="11572875" cy="1325563"/>
          </a:xfrm>
        </p:spPr>
        <p:txBody>
          <a:bodyPr/>
          <a:lstStyle/>
          <a:p>
            <a:r>
              <a:rPr lang="en-US"/>
              <a:t>Click to edit Master title style</a:t>
            </a:r>
          </a:p>
        </p:txBody>
      </p:sp>
      <p:sp>
        <p:nvSpPr>
          <p:cNvPr id="6" name="Rectangle 5">
            <a:extLst>
              <a:ext uri="{FF2B5EF4-FFF2-40B4-BE49-F238E27FC236}">
                <a16:creationId xmlns:a16="http://schemas.microsoft.com/office/drawing/2014/main" id="{FC2FF7BE-543D-114A-BFAB-5E94609917CB}"/>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EC3A5A3-3746-D547-A6F0-52F33CEAD668}"/>
              </a:ext>
            </a:extLst>
          </p:cNvPr>
          <p:cNvSpPr>
            <a:spLocks noGrp="1"/>
          </p:cNvSpPr>
          <p:nvPr>
            <p:ph idx="1" hasCustomPrompt="1"/>
          </p:nvPr>
        </p:nvSpPr>
        <p:spPr>
          <a:xfrm>
            <a:off x="302942" y="1825625"/>
            <a:ext cx="11561956" cy="4351338"/>
          </a:xfrm>
          <a:prstGeom prst="rect">
            <a:avLst/>
          </a:prstGeom>
        </p:spPr>
        <p:txBody>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07F0D92-8A79-444B-8EB4-DC5E4FCD2996}"/>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141035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54C4C5-F2E4-9244-988E-E758EE1CBF07}"/>
              </a:ext>
            </a:extLst>
          </p:cNvPr>
          <p:cNvSpPr>
            <a:spLocks noGrp="1"/>
          </p:cNvSpPr>
          <p:nvPr>
            <p:ph type="title"/>
          </p:nvPr>
        </p:nvSpPr>
        <p:spPr>
          <a:xfrm>
            <a:off x="302942" y="365126"/>
            <a:ext cx="11561956" cy="649288"/>
          </a:xfrm>
        </p:spPr>
        <p:txBody>
          <a:bodyPr>
            <a:normAutofit/>
          </a:bodyPr>
          <a:lstStyle>
            <a:lvl1pPr>
              <a:defRPr sz="3200" b="1">
                <a:solidFill>
                  <a:srgbClr val="003249"/>
                </a:solidFill>
              </a:defRPr>
            </a:lvl1pPr>
          </a:lstStyle>
          <a:p>
            <a:r>
              <a:rPr lang="en-US" dirty="0"/>
              <a:t>Click to edit Master title style</a:t>
            </a:r>
          </a:p>
        </p:txBody>
      </p:sp>
      <p:sp>
        <p:nvSpPr>
          <p:cNvPr id="5" name="Rectangle 4">
            <a:extLst>
              <a:ext uri="{FF2B5EF4-FFF2-40B4-BE49-F238E27FC236}">
                <a16:creationId xmlns:a16="http://schemas.microsoft.com/office/drawing/2014/main" id="{CD096304-1CA3-D947-9A7F-4ED803649F19}"/>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93B0F8C7-D1A2-974B-BD23-421451BA8521}"/>
              </a:ext>
            </a:extLst>
          </p:cNvPr>
          <p:cNvSpPr>
            <a:spLocks noGrp="1"/>
          </p:cNvSpPr>
          <p:nvPr>
            <p:ph sz="quarter" idx="12"/>
          </p:nvPr>
        </p:nvSpPr>
        <p:spPr>
          <a:xfrm>
            <a:off x="336177" y="1331632"/>
            <a:ext cx="11537576" cy="4665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0BF1303-264A-644B-9BA0-16A9678AA6EF}"/>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330575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54C4C5-F2E4-9244-988E-E758EE1CBF07}"/>
              </a:ext>
            </a:extLst>
          </p:cNvPr>
          <p:cNvSpPr>
            <a:spLocks noGrp="1"/>
          </p:cNvSpPr>
          <p:nvPr>
            <p:ph type="title"/>
          </p:nvPr>
        </p:nvSpPr>
        <p:spPr>
          <a:xfrm>
            <a:off x="302942" y="365126"/>
            <a:ext cx="11561956" cy="649288"/>
          </a:xfrm>
        </p:spPr>
        <p:txBody>
          <a:bodyPr>
            <a:normAutofit/>
          </a:bodyPr>
          <a:lstStyle>
            <a:lvl1pPr>
              <a:defRPr sz="3200" b="1">
                <a:solidFill>
                  <a:srgbClr val="003249"/>
                </a:solidFill>
              </a:defRPr>
            </a:lvl1pPr>
          </a:lstStyle>
          <a:p>
            <a:r>
              <a:rPr lang="en-US" dirty="0"/>
              <a:t>Click to edit Master title style</a:t>
            </a:r>
          </a:p>
        </p:txBody>
      </p:sp>
      <p:sp>
        <p:nvSpPr>
          <p:cNvPr id="5" name="Rectangle 4">
            <a:extLst>
              <a:ext uri="{FF2B5EF4-FFF2-40B4-BE49-F238E27FC236}">
                <a16:creationId xmlns:a16="http://schemas.microsoft.com/office/drawing/2014/main" id="{CD096304-1CA3-D947-9A7F-4ED803649F19}"/>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F55FD76-AE3F-B84D-93C7-90888F4E34C8}"/>
              </a:ext>
            </a:extLst>
          </p:cNvPr>
          <p:cNvSpPr>
            <a:spLocks noGrp="1"/>
          </p:cNvSpPr>
          <p:nvPr>
            <p:ph idx="1"/>
          </p:nvPr>
        </p:nvSpPr>
        <p:spPr>
          <a:xfrm>
            <a:off x="302942" y="1317812"/>
            <a:ext cx="6434034" cy="47381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06F34C68-E655-F149-A432-FE80208C294E}"/>
              </a:ext>
            </a:extLst>
          </p:cNvPr>
          <p:cNvSpPr>
            <a:spLocks noGrp="1"/>
          </p:cNvSpPr>
          <p:nvPr>
            <p:ph type="pic" sz="quarter" idx="10"/>
          </p:nvPr>
        </p:nvSpPr>
        <p:spPr>
          <a:xfrm>
            <a:off x="7086600" y="1331259"/>
            <a:ext cx="4796865" cy="4724680"/>
          </a:xfrm>
          <a:prstGeom prst="rect">
            <a:avLst/>
          </a:prstGeom>
        </p:spPr>
        <p:txBody>
          <a:bodyPr/>
          <a:lstStyle/>
          <a:p>
            <a:r>
              <a:rPr lang="en-US"/>
              <a:t>Click icon to add picture</a:t>
            </a:r>
          </a:p>
        </p:txBody>
      </p:sp>
      <p:sp>
        <p:nvSpPr>
          <p:cNvPr id="9" name="Slide Number Placeholder 5">
            <a:extLst>
              <a:ext uri="{FF2B5EF4-FFF2-40B4-BE49-F238E27FC236}">
                <a16:creationId xmlns:a16="http://schemas.microsoft.com/office/drawing/2014/main" id="{CB64D4F2-65B2-9A4A-9651-201B41DDE11D}"/>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299019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ramatic Title and Content w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829225-F7D5-FE4A-9491-5A697DC66569}"/>
              </a:ext>
            </a:extLst>
          </p:cNvPr>
          <p:cNvSpPr/>
          <p:nvPr userDrawn="1"/>
        </p:nvSpPr>
        <p:spPr>
          <a:xfrm>
            <a:off x="0" y="0"/>
            <a:ext cx="12192000" cy="1690689"/>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6363D-CCD0-684F-B98A-0408D0AA9C80}"/>
              </a:ext>
            </a:extLst>
          </p:cNvPr>
          <p:cNvSpPr>
            <a:spLocks noGrp="1"/>
          </p:cNvSpPr>
          <p:nvPr>
            <p:ph type="title"/>
          </p:nvPr>
        </p:nvSpPr>
        <p:spPr>
          <a:xfrm>
            <a:off x="302942" y="365125"/>
            <a:ext cx="10034238" cy="1095685"/>
          </a:xfrm>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7232B6-4B91-3C4F-99D5-9A7DF1A0FA26}"/>
              </a:ext>
            </a:extLst>
          </p:cNvPr>
          <p:cNvSpPr>
            <a:spLocks noGrp="1"/>
          </p:cNvSpPr>
          <p:nvPr>
            <p:ph idx="1"/>
          </p:nvPr>
        </p:nvSpPr>
        <p:spPr>
          <a:xfrm>
            <a:off x="302942" y="1825625"/>
            <a:ext cx="7520258"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CB755154-04FC-1641-88E9-9923851D1DA8}"/>
              </a:ext>
            </a:extLst>
          </p:cNvPr>
          <p:cNvSpPr>
            <a:spLocks noGrp="1"/>
          </p:cNvSpPr>
          <p:nvPr>
            <p:ph type="pic" sz="quarter" idx="10"/>
          </p:nvPr>
        </p:nvSpPr>
        <p:spPr>
          <a:xfrm>
            <a:off x="7996238" y="1825625"/>
            <a:ext cx="3954462" cy="4351338"/>
          </a:xfrm>
          <a:prstGeom prst="rect">
            <a:avLst/>
          </a:prstGeom>
        </p:spPr>
        <p:txBody>
          <a:bodyPr/>
          <a:lstStyle/>
          <a:p>
            <a:r>
              <a:rPr lang="en-US"/>
              <a:t>Click icon to add picture</a:t>
            </a:r>
          </a:p>
        </p:txBody>
      </p:sp>
      <p:sp>
        <p:nvSpPr>
          <p:cNvPr id="7" name="Slide Number Placeholder 5">
            <a:extLst>
              <a:ext uri="{FF2B5EF4-FFF2-40B4-BE49-F238E27FC236}">
                <a16:creationId xmlns:a16="http://schemas.microsoft.com/office/drawing/2014/main" id="{767E748F-2C25-0148-A878-596A6A1E88ED}"/>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104907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53ECE4-F826-0C4B-812A-2C1ACAAE8AC5}"/>
              </a:ext>
            </a:extLst>
          </p:cNvPr>
          <p:cNvSpPr>
            <a:spLocks noGrp="1"/>
          </p:cNvSpPr>
          <p:nvPr>
            <p:ph type="body" idx="1"/>
          </p:nvPr>
        </p:nvSpPr>
        <p:spPr>
          <a:xfrm>
            <a:off x="304800" y="1305205"/>
            <a:ext cx="5692775" cy="661987"/>
          </a:xfrm>
          <a:prstGeom prst="rect">
            <a:avLst/>
          </a:prstGeom>
        </p:spPr>
        <p:txBody>
          <a:bodyPr anchor="b"/>
          <a:lstStyle>
            <a:lvl1pPr marL="0" indent="0">
              <a:buNone/>
              <a:defRPr sz="2400" b="1">
                <a:solidFill>
                  <a:srgbClr val="3780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6BE0BD1-5C78-2C4E-9BD7-971B1935BBCE}"/>
              </a:ext>
            </a:extLst>
          </p:cNvPr>
          <p:cNvSpPr>
            <a:spLocks noGrp="1"/>
          </p:cNvSpPr>
          <p:nvPr>
            <p:ph sz="half" idx="2"/>
          </p:nvPr>
        </p:nvSpPr>
        <p:spPr>
          <a:xfrm>
            <a:off x="304800" y="2259106"/>
            <a:ext cx="5692775" cy="3930557"/>
          </a:xfrm>
          <a:prstGeom prst="rect">
            <a:avLst/>
          </a:prstGeo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CE8547B3-7049-4F42-A71C-31889C099997}"/>
              </a:ext>
            </a:extLst>
          </p:cNvPr>
          <p:cNvSpPr>
            <a:spLocks noGrp="1"/>
          </p:cNvSpPr>
          <p:nvPr>
            <p:ph type="body" sz="quarter" idx="3"/>
          </p:nvPr>
        </p:nvSpPr>
        <p:spPr>
          <a:xfrm>
            <a:off x="6172199" y="1305205"/>
            <a:ext cx="5775325" cy="661988"/>
          </a:xfrm>
          <a:prstGeom prst="rect">
            <a:avLst/>
          </a:prstGeom>
        </p:spPr>
        <p:txBody>
          <a:bodyPr anchor="b"/>
          <a:lstStyle>
            <a:lvl1pPr marL="0" indent="0">
              <a:buNone/>
              <a:defRPr sz="2400" b="1">
                <a:solidFill>
                  <a:srgbClr val="3780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9F64BDE-7103-F044-AA32-6E0A131340CC}"/>
              </a:ext>
            </a:extLst>
          </p:cNvPr>
          <p:cNvSpPr>
            <a:spLocks noGrp="1"/>
          </p:cNvSpPr>
          <p:nvPr>
            <p:ph sz="quarter" idx="4"/>
          </p:nvPr>
        </p:nvSpPr>
        <p:spPr>
          <a:xfrm>
            <a:off x="6172199" y="2259106"/>
            <a:ext cx="5775326" cy="3930557"/>
          </a:xfrm>
          <a:prstGeom prst="rect">
            <a:avLst/>
          </a:prstGeo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p:txBody>
      </p:sp>
      <p:sp>
        <p:nvSpPr>
          <p:cNvPr id="11" name="Rectangle 10">
            <a:extLst>
              <a:ext uri="{FF2B5EF4-FFF2-40B4-BE49-F238E27FC236}">
                <a16:creationId xmlns:a16="http://schemas.microsoft.com/office/drawing/2014/main" id="{29BFCC32-2451-2E4B-967F-952A64B3D2B5}"/>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0E385E2-9F26-5548-9352-ACDAB6903FEA}"/>
              </a:ext>
            </a:extLst>
          </p:cNvPr>
          <p:cNvSpPr>
            <a:spLocks noGrp="1"/>
          </p:cNvSpPr>
          <p:nvPr>
            <p:ph type="title"/>
          </p:nvPr>
        </p:nvSpPr>
        <p:spPr>
          <a:xfrm>
            <a:off x="302942" y="365126"/>
            <a:ext cx="11561956" cy="649288"/>
          </a:xfrm>
        </p:spPr>
        <p:txBody>
          <a:bodyPr>
            <a:normAutofit/>
          </a:bodyPr>
          <a:lstStyle>
            <a:lvl1pPr>
              <a:defRPr sz="3200" b="1">
                <a:solidFill>
                  <a:srgbClr val="003249"/>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2EB414BA-288E-E140-98D5-E588506B8491}"/>
              </a:ext>
            </a:extLst>
          </p:cNvPr>
          <p:cNvSpPr>
            <a:spLocks noGrp="1"/>
          </p:cNvSpPr>
          <p:nvPr>
            <p:ph type="sldNum" sz="quarter" idx="10"/>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379968007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1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by side captio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BE0BD1-5C78-2C4E-9BD7-971B1935BBCE}"/>
              </a:ext>
            </a:extLst>
          </p:cNvPr>
          <p:cNvSpPr>
            <a:spLocks noGrp="1"/>
          </p:cNvSpPr>
          <p:nvPr>
            <p:ph sz="half" idx="2"/>
          </p:nvPr>
        </p:nvSpPr>
        <p:spPr>
          <a:xfrm>
            <a:off x="304800" y="1304365"/>
            <a:ext cx="5692775" cy="3930557"/>
          </a:xfrm>
          <a:prstGeom prst="rect">
            <a:avLst/>
          </a:prstGeo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p:txBody>
      </p:sp>
      <p:sp>
        <p:nvSpPr>
          <p:cNvPr id="6" name="Content Placeholder 5">
            <a:extLst>
              <a:ext uri="{FF2B5EF4-FFF2-40B4-BE49-F238E27FC236}">
                <a16:creationId xmlns:a16="http://schemas.microsoft.com/office/drawing/2014/main" id="{89F64BDE-7103-F044-AA32-6E0A131340CC}"/>
              </a:ext>
            </a:extLst>
          </p:cNvPr>
          <p:cNvSpPr>
            <a:spLocks noGrp="1"/>
          </p:cNvSpPr>
          <p:nvPr>
            <p:ph sz="quarter" idx="4"/>
          </p:nvPr>
        </p:nvSpPr>
        <p:spPr>
          <a:xfrm>
            <a:off x="6172199" y="1304365"/>
            <a:ext cx="5775326" cy="3930557"/>
          </a:xfrm>
          <a:prstGeom prst="rect">
            <a:avLst/>
          </a:prstGeo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p:txBody>
      </p:sp>
      <p:sp>
        <p:nvSpPr>
          <p:cNvPr id="3" name="Text Placeholder 2">
            <a:extLst>
              <a:ext uri="{FF2B5EF4-FFF2-40B4-BE49-F238E27FC236}">
                <a16:creationId xmlns:a16="http://schemas.microsoft.com/office/drawing/2014/main" id="{D353ECE4-F826-0C4B-812A-2C1ACAAE8AC5}"/>
              </a:ext>
            </a:extLst>
          </p:cNvPr>
          <p:cNvSpPr>
            <a:spLocks noGrp="1"/>
          </p:cNvSpPr>
          <p:nvPr>
            <p:ph type="body" idx="1"/>
          </p:nvPr>
        </p:nvSpPr>
        <p:spPr>
          <a:xfrm>
            <a:off x="304800" y="5366216"/>
            <a:ext cx="5692775" cy="661987"/>
          </a:xfrm>
          <a:prstGeom prst="rect">
            <a:avLst/>
          </a:prstGeom>
        </p:spPr>
        <p:txBody>
          <a:bodyPr anchor="t">
            <a:normAutofit/>
          </a:bodyPr>
          <a:lstStyle>
            <a:lvl1pPr marL="0" indent="0">
              <a:buNone/>
              <a:defRPr sz="2000" b="0" i="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Rectangle 10">
            <a:extLst>
              <a:ext uri="{FF2B5EF4-FFF2-40B4-BE49-F238E27FC236}">
                <a16:creationId xmlns:a16="http://schemas.microsoft.com/office/drawing/2014/main" id="{29BFCC32-2451-2E4B-967F-952A64B3D2B5}"/>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0E385E2-9F26-5548-9352-ACDAB6903FEA}"/>
              </a:ext>
            </a:extLst>
          </p:cNvPr>
          <p:cNvSpPr>
            <a:spLocks noGrp="1"/>
          </p:cNvSpPr>
          <p:nvPr>
            <p:ph type="title"/>
          </p:nvPr>
        </p:nvSpPr>
        <p:spPr>
          <a:xfrm>
            <a:off x="302942" y="365126"/>
            <a:ext cx="11561956" cy="649288"/>
          </a:xfrm>
        </p:spPr>
        <p:txBody>
          <a:bodyPr>
            <a:normAutofit/>
          </a:bodyPr>
          <a:lstStyle>
            <a:lvl1pPr>
              <a:defRPr sz="3200" b="1">
                <a:solidFill>
                  <a:srgbClr val="003249"/>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F4CDE0C7-1944-2143-847A-1DB396C4CC1B}"/>
              </a:ext>
            </a:extLst>
          </p:cNvPr>
          <p:cNvSpPr>
            <a:spLocks noGrp="1"/>
          </p:cNvSpPr>
          <p:nvPr>
            <p:ph type="body" idx="10"/>
          </p:nvPr>
        </p:nvSpPr>
        <p:spPr>
          <a:xfrm>
            <a:off x="6172200" y="5370698"/>
            <a:ext cx="5795682" cy="661987"/>
          </a:xfrm>
          <a:prstGeom prst="rect">
            <a:avLst/>
          </a:prstGeom>
        </p:spPr>
        <p:txBody>
          <a:bodyPr anchor="t">
            <a:normAutofit/>
          </a:bodyPr>
          <a:lstStyle>
            <a:lvl1pPr marL="0" indent="0">
              <a:buNone/>
              <a:defRPr sz="2000" b="0" i="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Slide Number Placeholder 5">
            <a:extLst>
              <a:ext uri="{FF2B5EF4-FFF2-40B4-BE49-F238E27FC236}">
                <a16:creationId xmlns:a16="http://schemas.microsoft.com/office/drawing/2014/main" id="{0BCC651A-50C9-F740-8D4E-45FAAB38CF88}"/>
              </a:ext>
            </a:extLst>
          </p:cNvPr>
          <p:cNvSpPr>
            <a:spLocks noGrp="1"/>
          </p:cNvSpPr>
          <p:nvPr>
            <p:ph type="sldNum" sz="quarter" idx="11"/>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402867780"/>
      </p:ext>
    </p:extLst>
  </p:cSld>
  <p:clrMapOvr>
    <a:masterClrMapping/>
  </p:clrMapOvr>
  <p:extLst mod="1">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o with text below">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BE0BD1-5C78-2C4E-9BD7-971B1935BBCE}"/>
              </a:ext>
            </a:extLst>
          </p:cNvPr>
          <p:cNvSpPr>
            <a:spLocks noGrp="1"/>
          </p:cNvSpPr>
          <p:nvPr>
            <p:ph sz="half" idx="2"/>
          </p:nvPr>
        </p:nvSpPr>
        <p:spPr>
          <a:xfrm>
            <a:off x="304800" y="1698812"/>
            <a:ext cx="3698742" cy="2886635"/>
          </a:xfrm>
          <a:prstGeom prst="rect">
            <a:avLst/>
          </a:prstGeo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p:txBody>
      </p:sp>
      <p:sp>
        <p:nvSpPr>
          <p:cNvPr id="11" name="Rectangle 10">
            <a:extLst>
              <a:ext uri="{FF2B5EF4-FFF2-40B4-BE49-F238E27FC236}">
                <a16:creationId xmlns:a16="http://schemas.microsoft.com/office/drawing/2014/main" id="{29BFCC32-2451-2E4B-967F-952A64B3D2B5}"/>
              </a:ext>
            </a:extLst>
          </p:cNvPr>
          <p:cNvSpPr/>
          <p:nvPr userDrawn="1"/>
        </p:nvSpPr>
        <p:spPr>
          <a:xfrm>
            <a:off x="0" y="0"/>
            <a:ext cx="12192000" cy="108488"/>
          </a:xfrm>
          <a:prstGeom prst="rect">
            <a:avLst/>
          </a:prstGeom>
          <a:gradFill flip="none" rotWithShape="1">
            <a:gsLst>
              <a:gs pos="0">
                <a:schemeClr val="accent6">
                  <a:lumMod val="40000"/>
                  <a:lumOff val="60000"/>
                </a:schemeClr>
              </a:gs>
              <a:gs pos="77000">
                <a:schemeClr val="accent6">
                  <a:lumMod val="95000"/>
                  <a:lumOff val="5000"/>
                </a:schemeClr>
              </a:gs>
              <a:gs pos="100000">
                <a:schemeClr val="accent6">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0E385E2-9F26-5548-9352-ACDAB6903FEA}"/>
              </a:ext>
            </a:extLst>
          </p:cNvPr>
          <p:cNvSpPr>
            <a:spLocks noGrp="1"/>
          </p:cNvSpPr>
          <p:nvPr>
            <p:ph type="title"/>
          </p:nvPr>
        </p:nvSpPr>
        <p:spPr>
          <a:xfrm>
            <a:off x="302942" y="365126"/>
            <a:ext cx="11561956" cy="649288"/>
          </a:xfrm>
        </p:spPr>
        <p:txBody>
          <a:bodyPr>
            <a:normAutofit/>
          </a:bodyPr>
          <a:lstStyle>
            <a:lvl1pPr>
              <a:defRPr sz="3200" b="1">
                <a:solidFill>
                  <a:srgbClr val="003249"/>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F4CDE0C7-1944-2143-847A-1DB396C4CC1B}"/>
              </a:ext>
            </a:extLst>
          </p:cNvPr>
          <p:cNvSpPr>
            <a:spLocks noGrp="1"/>
          </p:cNvSpPr>
          <p:nvPr>
            <p:ph type="body" idx="10"/>
          </p:nvPr>
        </p:nvSpPr>
        <p:spPr>
          <a:xfrm>
            <a:off x="304800" y="5034522"/>
            <a:ext cx="11528612" cy="661987"/>
          </a:xfrm>
          <a:prstGeom prst="rect">
            <a:avLst/>
          </a:prstGeom>
        </p:spPr>
        <p:txBody>
          <a:bodyPr anchor="t">
            <a:normAutofit/>
          </a:bodyPr>
          <a:lstStyle>
            <a:lvl1pPr marL="0" indent="0">
              <a:buNone/>
              <a:defRPr sz="2000" b="0" i="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Content Placeholder 3">
            <a:extLst>
              <a:ext uri="{FF2B5EF4-FFF2-40B4-BE49-F238E27FC236}">
                <a16:creationId xmlns:a16="http://schemas.microsoft.com/office/drawing/2014/main" id="{EF979BDF-1696-254C-A7F2-422A7EACFFBD}"/>
              </a:ext>
            </a:extLst>
          </p:cNvPr>
          <p:cNvSpPr>
            <a:spLocks noGrp="1"/>
          </p:cNvSpPr>
          <p:nvPr>
            <p:ph sz="half" idx="11"/>
          </p:nvPr>
        </p:nvSpPr>
        <p:spPr>
          <a:xfrm>
            <a:off x="4215653" y="1698812"/>
            <a:ext cx="3698742" cy="2886635"/>
          </a:xfrm>
          <a:prstGeom prst="rect">
            <a:avLst/>
          </a:prstGeo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p:txBody>
      </p:sp>
      <p:sp>
        <p:nvSpPr>
          <p:cNvPr id="10" name="Content Placeholder 3">
            <a:extLst>
              <a:ext uri="{FF2B5EF4-FFF2-40B4-BE49-F238E27FC236}">
                <a16:creationId xmlns:a16="http://schemas.microsoft.com/office/drawing/2014/main" id="{77AAA33F-B044-3844-AE63-AB2DE91BB87A}"/>
              </a:ext>
            </a:extLst>
          </p:cNvPr>
          <p:cNvSpPr>
            <a:spLocks noGrp="1"/>
          </p:cNvSpPr>
          <p:nvPr>
            <p:ph sz="half" idx="12"/>
          </p:nvPr>
        </p:nvSpPr>
        <p:spPr>
          <a:xfrm>
            <a:off x="8126506" y="1698812"/>
            <a:ext cx="3698742" cy="2886635"/>
          </a:xfrm>
          <a:prstGeom prst="rect">
            <a:avLst/>
          </a:prstGeo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p:txBody>
      </p:sp>
      <p:sp>
        <p:nvSpPr>
          <p:cNvPr id="13" name="Slide Number Placeholder 5">
            <a:extLst>
              <a:ext uri="{FF2B5EF4-FFF2-40B4-BE49-F238E27FC236}">
                <a16:creationId xmlns:a16="http://schemas.microsoft.com/office/drawing/2014/main" id="{132762E7-D8AC-6B4B-B1CB-B4C22538E3AC}"/>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1741103039"/>
      </p:ext>
    </p:extLst>
  </p:cSld>
  <p:clrMapOvr>
    <a:masterClrMapping/>
  </p:clrMapOvr>
  <p:extLst mod="1">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81019-0C9B-4D4D-A793-93945F073AC0}"/>
              </a:ext>
            </a:extLst>
          </p:cNvPr>
          <p:cNvSpPr>
            <a:spLocks noGrp="1"/>
          </p:cNvSpPr>
          <p:nvPr>
            <p:ph type="title"/>
          </p:nvPr>
        </p:nvSpPr>
        <p:spPr>
          <a:xfrm>
            <a:off x="323385" y="365125"/>
            <a:ext cx="11501822"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Rectangle 9">
            <a:extLst>
              <a:ext uri="{FF2B5EF4-FFF2-40B4-BE49-F238E27FC236}">
                <a16:creationId xmlns:a16="http://schemas.microsoft.com/office/drawing/2014/main" id="{E9465550-77AB-F74B-BD62-217C5A287AC6}"/>
              </a:ext>
            </a:extLst>
          </p:cNvPr>
          <p:cNvSpPr/>
          <p:nvPr userDrawn="1"/>
        </p:nvSpPr>
        <p:spPr>
          <a:xfrm>
            <a:off x="0" y="6356350"/>
            <a:ext cx="12192000" cy="501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11041C1-D1EB-4D41-9452-3E7D3F016A4D}"/>
              </a:ext>
            </a:extLst>
          </p:cNvPr>
          <p:cNvPicPr>
            <a:picLocks noChangeAspect="1"/>
          </p:cNvPicPr>
          <p:nvPr userDrawn="1"/>
        </p:nvPicPr>
        <p:blipFill>
          <a:blip r:embed="rId14"/>
          <a:stretch>
            <a:fillRect/>
          </a:stretch>
        </p:blipFill>
        <p:spPr>
          <a:xfrm>
            <a:off x="332510" y="6413721"/>
            <a:ext cx="1425844" cy="359199"/>
          </a:xfrm>
          <a:prstGeom prst="rect">
            <a:avLst/>
          </a:prstGeom>
        </p:spPr>
      </p:pic>
      <p:sp>
        <p:nvSpPr>
          <p:cNvPr id="13" name="Text Placeholder 12">
            <a:extLst>
              <a:ext uri="{FF2B5EF4-FFF2-40B4-BE49-F238E27FC236}">
                <a16:creationId xmlns:a16="http://schemas.microsoft.com/office/drawing/2014/main" id="{0A2A177A-7F3A-5949-8457-EC83F293545E}"/>
              </a:ext>
            </a:extLst>
          </p:cNvPr>
          <p:cNvSpPr>
            <a:spLocks noGrp="1"/>
          </p:cNvSpPr>
          <p:nvPr>
            <p:ph type="body" idx="1"/>
          </p:nvPr>
        </p:nvSpPr>
        <p:spPr>
          <a:xfrm>
            <a:off x="323385" y="1825625"/>
            <a:ext cx="1150182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B6A23312-4480-B744-A58C-B095836BBFAA}"/>
              </a:ext>
            </a:extLst>
          </p:cNvPr>
          <p:cNvSpPr txBox="1"/>
          <p:nvPr userDrawn="1"/>
        </p:nvSpPr>
        <p:spPr>
          <a:xfrm>
            <a:off x="8797636" y="6456219"/>
            <a:ext cx="3020291" cy="276999"/>
          </a:xfrm>
          <a:prstGeom prst="rect">
            <a:avLst/>
          </a:prstGeom>
          <a:noFill/>
        </p:spPr>
        <p:txBody>
          <a:bodyPr wrap="square" rtlCol="0">
            <a:spAutoFit/>
          </a:bodyPr>
          <a:lstStyle/>
          <a:p>
            <a:pPr algn="r"/>
            <a:r>
              <a:rPr lang="en-US" sz="1200" dirty="0" err="1">
                <a:solidFill>
                  <a:schemeClr val="bg1"/>
                </a:solidFill>
                <a:latin typeface="Avenir Roman" panose="02000503020000020003" pitchFamily="2" charset="0"/>
              </a:rPr>
              <a:t>Biomimicry.org</a:t>
            </a:r>
            <a:r>
              <a:rPr lang="en-US" sz="1200" dirty="0">
                <a:solidFill>
                  <a:schemeClr val="bg1"/>
                </a:solidFill>
                <a:latin typeface="Avenir Roman" panose="02000503020000020003" pitchFamily="2" charset="0"/>
              </a:rPr>
              <a:t> | </a:t>
            </a:r>
            <a:r>
              <a:rPr lang="en-US" sz="1200" dirty="0" err="1">
                <a:solidFill>
                  <a:schemeClr val="bg1"/>
                </a:solidFill>
                <a:latin typeface="Avenir Roman" panose="02000503020000020003" pitchFamily="2" charset="0"/>
              </a:rPr>
              <a:t>AskNature.org</a:t>
            </a:r>
            <a:endParaRPr lang="en-US" sz="1200" dirty="0">
              <a:solidFill>
                <a:schemeClr val="bg1"/>
              </a:solidFill>
              <a:latin typeface="Avenir Roman" panose="02000503020000020003" pitchFamily="2" charset="0"/>
            </a:endParaRPr>
          </a:p>
        </p:txBody>
      </p:sp>
      <p:sp>
        <p:nvSpPr>
          <p:cNvPr id="7" name="Slide Number Placeholder 5">
            <a:extLst>
              <a:ext uri="{FF2B5EF4-FFF2-40B4-BE49-F238E27FC236}">
                <a16:creationId xmlns:a16="http://schemas.microsoft.com/office/drawing/2014/main" id="{3C6E89F0-31F6-2443-850C-93C7F59DDB3A}"/>
              </a:ext>
            </a:extLst>
          </p:cNvPr>
          <p:cNvSpPr>
            <a:spLocks noGrp="1"/>
          </p:cNvSpPr>
          <p:nvPr>
            <p:ph type="sldNum" sz="quarter" idx="4"/>
          </p:nvPr>
        </p:nvSpPr>
        <p:spPr>
          <a:xfrm>
            <a:off x="9448800" y="5964465"/>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2599511988"/>
      </p:ext>
    </p:extLst>
  </p:cSld>
  <p:clrMap bg1="lt1" tx1="dk1" bg2="lt2" tx2="dk2" accent1="accent1" accent2="accent2" accent3="accent3" accent4="accent4" accent5="accent5" accent6="accent6" hlink="hlink" folHlink="folHlink"/>
  <p:sldLayoutIdLst>
    <p:sldLayoutId id="2147483651" r:id="rId1"/>
    <p:sldLayoutId id="2147483681" r:id="rId2"/>
    <p:sldLayoutId id="2147483654" r:id="rId3"/>
    <p:sldLayoutId id="2147483697" r:id="rId4"/>
    <p:sldLayoutId id="2147483701" r:id="rId5"/>
    <p:sldLayoutId id="2147483660" r:id="rId6"/>
    <p:sldLayoutId id="2147483653" r:id="rId7"/>
    <p:sldLayoutId id="2147483698" r:id="rId8"/>
    <p:sldLayoutId id="2147483699" r:id="rId9"/>
    <p:sldLayoutId id="2147483700" r:id="rId10"/>
    <p:sldLayoutId id="2147483696" r:id="rId11"/>
    <p:sldLayoutId id="214748365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venir Roman"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D82EC-39A4-DA46-A4AE-9486D782B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E67277-1922-944B-B86D-DA827A4B3D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F8381-4825-AB47-ACE1-E4CEE2EB6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B9FBFCD-3B08-6742-B944-C648F688D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B25B62-D4ED-F940-AB2F-6B5CB7340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Roman" panose="02000503020000020003" pitchFamily="2" charset="0"/>
              </a:defRPr>
            </a:lvl1pPr>
          </a:lstStyle>
          <a:p>
            <a:fld id="{06358C07-A36F-834E-8EEC-FD496AEBD538}" type="slidenum">
              <a:rPr lang="en-US" smtClean="0"/>
              <a:pPr/>
              <a:t>‹#›</a:t>
            </a:fld>
            <a:endParaRPr lang="en-US" dirty="0"/>
          </a:p>
        </p:txBody>
      </p:sp>
    </p:spTree>
    <p:extLst>
      <p:ext uri="{BB962C8B-B14F-4D97-AF65-F5344CB8AC3E}">
        <p14:creationId xmlns:p14="http://schemas.microsoft.com/office/powerpoint/2010/main" val="81831401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74A43-1FD8-1E46-9521-ECB447D0392D}"/>
              </a:ext>
            </a:extLst>
          </p:cNvPr>
          <p:cNvSpPr>
            <a:spLocks noGrp="1"/>
          </p:cNvSpPr>
          <p:nvPr>
            <p:ph type="title"/>
          </p:nvPr>
        </p:nvSpPr>
        <p:spPr>
          <a:xfrm>
            <a:off x="831850" y="1709739"/>
            <a:ext cx="10515600" cy="922626"/>
          </a:xfrm>
        </p:spPr>
        <p:txBody>
          <a:bodyPr anchor="b">
            <a:noAutofit/>
          </a:bodyPr>
          <a:lstStyle/>
          <a:p>
            <a:r>
              <a:rPr lang="en-US" sz="7200" b="1" dirty="0">
                <a:solidFill>
                  <a:srgbClr val="00B050"/>
                </a:solidFill>
                <a:latin typeface="Gill Sans" panose="020B0502020104020203" pitchFamily="34" charset="-79"/>
                <a:cs typeface="Gill Sans" panose="020B0502020104020203" pitchFamily="34" charset="-79"/>
              </a:rPr>
              <a:t>BIOMIMICRY</a:t>
            </a:r>
          </a:p>
        </p:txBody>
      </p:sp>
      <p:sp>
        <p:nvSpPr>
          <p:cNvPr id="6" name="Text Placeholder 5">
            <a:extLst>
              <a:ext uri="{FF2B5EF4-FFF2-40B4-BE49-F238E27FC236}">
                <a16:creationId xmlns:a16="http://schemas.microsoft.com/office/drawing/2014/main" id="{C2467E6E-FD9F-1F4C-9B29-EBF0BDDA29A5}"/>
              </a:ext>
            </a:extLst>
          </p:cNvPr>
          <p:cNvSpPr>
            <a:spLocks noGrp="1"/>
          </p:cNvSpPr>
          <p:nvPr>
            <p:ph type="body" idx="1"/>
          </p:nvPr>
        </p:nvSpPr>
        <p:spPr>
          <a:xfrm>
            <a:off x="838200" y="2640806"/>
            <a:ext cx="10515600" cy="3053412"/>
          </a:xfrm>
        </p:spPr>
        <p:txBody>
          <a:bodyPr>
            <a:normAutofit/>
          </a:bodyPr>
          <a:lstStyle/>
          <a:p>
            <a:r>
              <a:rPr lang="en-US" sz="2800" dirty="0">
                <a:solidFill>
                  <a:schemeClr val="tx1">
                    <a:lumMod val="50000"/>
                    <a:lumOff val="50000"/>
                  </a:schemeClr>
                </a:solidFill>
                <a:latin typeface="Avenir Medium" panose="02000503020000020003" pitchFamily="2" charset="0"/>
              </a:rPr>
              <a:t>A bite-sized introduction</a:t>
            </a:r>
          </a:p>
          <a:p>
            <a:endParaRPr lang="en-US" dirty="0">
              <a:solidFill>
                <a:schemeClr val="tx1">
                  <a:lumMod val="50000"/>
                  <a:lumOff val="50000"/>
                </a:schemeClr>
              </a:solidFill>
            </a:endParaRPr>
          </a:p>
          <a:p>
            <a:r>
              <a:rPr lang="en-US" dirty="0">
                <a:solidFill>
                  <a:schemeClr val="tx1">
                    <a:lumMod val="50000"/>
                    <a:lumOff val="50000"/>
                  </a:schemeClr>
                </a:solidFill>
              </a:rPr>
              <a:t>Lesson 1: Introduction to Biomimicry</a:t>
            </a:r>
          </a:p>
        </p:txBody>
      </p:sp>
      <p:sp>
        <p:nvSpPr>
          <p:cNvPr id="2" name="Cloud 1">
            <a:extLst>
              <a:ext uri="{FF2B5EF4-FFF2-40B4-BE49-F238E27FC236}">
                <a16:creationId xmlns:a16="http://schemas.microsoft.com/office/drawing/2014/main" id="{4E65A4AB-D5D0-0240-B50C-6D6A3C762A32}"/>
              </a:ext>
            </a:extLst>
          </p:cNvPr>
          <p:cNvSpPr/>
          <p:nvPr/>
        </p:nvSpPr>
        <p:spPr>
          <a:xfrm rot="18311873">
            <a:off x="4282488" y="333657"/>
            <a:ext cx="1620982" cy="1551709"/>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4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Emulating biological structures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814388" y="4772025"/>
            <a:ext cx="11087100" cy="1428750"/>
          </a:xfrm>
        </p:spPr>
        <p:txBody>
          <a:bodyPr>
            <a:noAutofit/>
          </a:bodyPr>
          <a:lstStyle/>
          <a:p>
            <a:pPr marL="0" lvl="0" indent="0">
              <a:lnSpc>
                <a:spcPct val="100000"/>
              </a:lnSpc>
              <a:spcBef>
                <a:spcPts val="0"/>
              </a:spcBef>
              <a:buNone/>
            </a:pPr>
            <a:r>
              <a:rPr lang="en-US" sz="2400" dirty="0">
                <a:ea typeface="Calibri"/>
                <a:cs typeface="Calibri"/>
                <a:sym typeface="Calibri"/>
              </a:rPr>
              <a:t>For example, </a:t>
            </a:r>
            <a:r>
              <a:rPr lang="en-US" sz="2400" dirty="0" err="1">
                <a:ea typeface="Calibri"/>
                <a:cs typeface="Calibri"/>
                <a:sym typeface="Calibri"/>
              </a:rPr>
              <a:t>biomimics</a:t>
            </a:r>
            <a:r>
              <a:rPr lang="en-US" sz="2400" dirty="0">
                <a:ea typeface="Calibri"/>
                <a:cs typeface="Calibri"/>
                <a:sym typeface="Calibri"/>
              </a:rPr>
              <a:t> have emulated the microscopic structures on leaves to create more sustainable hydrophobic (water repellent) surfaces, e.g. on fabric. </a:t>
            </a:r>
          </a:p>
          <a:p>
            <a:pPr marL="0" lvl="0" indent="0">
              <a:spcBef>
                <a:spcPts val="0"/>
              </a:spcBef>
              <a:buNone/>
            </a:pPr>
            <a:endParaRPr lang="en-US" sz="2400" dirty="0">
              <a:ea typeface="Calibri"/>
              <a:cs typeface="Calibri"/>
              <a:sym typeface="Calibri"/>
            </a:endParaRPr>
          </a:p>
          <a:p>
            <a:pPr marL="0" lvl="0" indent="0">
              <a:spcBef>
                <a:spcPts val="0"/>
              </a:spcBef>
              <a:buNone/>
            </a:pPr>
            <a:r>
              <a:rPr lang="en-US" sz="2000" dirty="0">
                <a:ea typeface="Calibri"/>
                <a:cs typeface="Calibri"/>
                <a:sym typeface="Calibri"/>
              </a:rPr>
              <a:t>Before this, the primary way hydrophobic surfaces were created used toxic chemicals.</a:t>
            </a:r>
            <a:endParaRPr lang="en-US" sz="2000" dirty="0"/>
          </a:p>
        </p:txBody>
      </p:sp>
      <p:pic>
        <p:nvPicPr>
          <p:cNvPr id="7" name="Google Shape;180;p9" descr="Lotus Leaf, Water Drop, Lotus, Water, Green, Leaf">
            <a:extLst>
              <a:ext uri="{FF2B5EF4-FFF2-40B4-BE49-F238E27FC236}">
                <a16:creationId xmlns:a16="http://schemas.microsoft.com/office/drawing/2014/main" id="{7E17E10B-B4D0-BF43-B490-D88D6DD230DA}"/>
              </a:ext>
            </a:extLst>
          </p:cNvPr>
          <p:cNvPicPr preferRelativeResize="0"/>
          <p:nvPr/>
        </p:nvPicPr>
        <p:blipFill rotWithShape="1">
          <a:blip r:embed="rId3">
            <a:alphaModFix/>
          </a:blip>
          <a:srcRect/>
          <a:stretch/>
        </p:blipFill>
        <p:spPr>
          <a:xfrm>
            <a:off x="431530" y="1874801"/>
            <a:ext cx="3326083" cy="2668624"/>
          </a:xfrm>
          <a:prstGeom prst="rect">
            <a:avLst/>
          </a:prstGeom>
          <a:noFill/>
          <a:ln>
            <a:noFill/>
          </a:ln>
        </p:spPr>
      </p:pic>
      <p:pic>
        <p:nvPicPr>
          <p:cNvPr id="8" name="Google Shape;181;p9" descr="Fabric, Drop Of Water, Drops Of Water, Close Up">
            <a:extLst>
              <a:ext uri="{FF2B5EF4-FFF2-40B4-BE49-F238E27FC236}">
                <a16:creationId xmlns:a16="http://schemas.microsoft.com/office/drawing/2014/main" id="{6515D50A-766D-EE43-AC03-84D2A8B1131C}"/>
              </a:ext>
            </a:extLst>
          </p:cNvPr>
          <p:cNvPicPr preferRelativeResize="0"/>
          <p:nvPr/>
        </p:nvPicPr>
        <p:blipFill rotWithShape="1">
          <a:blip r:embed="rId4">
            <a:alphaModFix/>
          </a:blip>
          <a:srcRect/>
          <a:stretch/>
        </p:blipFill>
        <p:spPr>
          <a:xfrm>
            <a:off x="7742302" y="1858556"/>
            <a:ext cx="4187761" cy="2642007"/>
          </a:xfrm>
          <a:prstGeom prst="rect">
            <a:avLst/>
          </a:prstGeom>
          <a:noFill/>
          <a:ln>
            <a:noFill/>
          </a:ln>
        </p:spPr>
      </p:pic>
      <p:grpSp>
        <p:nvGrpSpPr>
          <p:cNvPr id="2" name="Group 1">
            <a:extLst>
              <a:ext uri="{FF2B5EF4-FFF2-40B4-BE49-F238E27FC236}">
                <a16:creationId xmlns:a16="http://schemas.microsoft.com/office/drawing/2014/main" id="{710CD517-D967-7D4A-8737-3B76833B26A4}"/>
              </a:ext>
            </a:extLst>
          </p:cNvPr>
          <p:cNvGrpSpPr/>
          <p:nvPr/>
        </p:nvGrpSpPr>
        <p:grpSpPr>
          <a:xfrm>
            <a:off x="3877899" y="1828515"/>
            <a:ext cx="4288338" cy="2686335"/>
            <a:chOff x="3877899" y="1828515"/>
            <a:chExt cx="4288338" cy="2686335"/>
          </a:xfrm>
        </p:grpSpPr>
        <p:pic>
          <p:nvPicPr>
            <p:cNvPr id="13" name="Google Shape;183;p9">
              <a:extLst>
                <a:ext uri="{FF2B5EF4-FFF2-40B4-BE49-F238E27FC236}">
                  <a16:creationId xmlns:a16="http://schemas.microsoft.com/office/drawing/2014/main" id="{7339EF44-B3B2-2040-9702-9B50BBD20D7A}"/>
                </a:ext>
              </a:extLst>
            </p:cNvPr>
            <p:cNvPicPr preferRelativeResize="0"/>
            <p:nvPr/>
          </p:nvPicPr>
          <p:blipFill rotWithShape="1">
            <a:blip r:embed="rId5">
              <a:alphaModFix/>
            </a:blip>
            <a:srcRect/>
            <a:stretch/>
          </p:blipFill>
          <p:spPr>
            <a:xfrm>
              <a:off x="3877899" y="1828515"/>
              <a:ext cx="3723051" cy="2686335"/>
            </a:xfrm>
            <a:prstGeom prst="rect">
              <a:avLst/>
            </a:prstGeom>
            <a:noFill/>
            <a:ln>
              <a:noFill/>
            </a:ln>
          </p:spPr>
        </p:pic>
        <p:sp>
          <p:nvSpPr>
            <p:cNvPr id="12" name="Google Shape;182;p9">
              <a:extLst>
                <a:ext uri="{FF2B5EF4-FFF2-40B4-BE49-F238E27FC236}">
                  <a16:creationId xmlns:a16="http://schemas.microsoft.com/office/drawing/2014/main" id="{7D18357C-E933-2C4A-A73C-32D33764A67C}"/>
                </a:ext>
              </a:extLst>
            </p:cNvPr>
            <p:cNvSpPr txBox="1"/>
            <p:nvPr/>
          </p:nvSpPr>
          <p:spPr>
            <a:xfrm>
              <a:off x="5651637" y="4205336"/>
              <a:ext cx="2514600"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dirty="0">
                  <a:solidFill>
                    <a:schemeClr val="bg1"/>
                  </a:solidFill>
                  <a:latin typeface="Avenir Roman" panose="02000503020000020003" pitchFamily="2" charset="0"/>
                  <a:ea typeface="Calibri"/>
                  <a:cs typeface="Calibri"/>
                  <a:sym typeface="Calibri"/>
                </a:rPr>
                <a:t>William </a:t>
              </a:r>
              <a:r>
                <a:rPr lang="en-US" sz="1000" i="1" dirty="0" err="1">
                  <a:solidFill>
                    <a:schemeClr val="bg1"/>
                  </a:solidFill>
                  <a:latin typeface="Avenir Roman" panose="02000503020000020003" pitchFamily="2" charset="0"/>
                  <a:ea typeface="Calibri"/>
                  <a:cs typeface="Calibri"/>
                  <a:sym typeface="Calibri"/>
                </a:rPr>
                <a:t>Thielicke</a:t>
              </a:r>
              <a:r>
                <a:rPr lang="en-US" sz="1000" i="1" dirty="0">
                  <a:solidFill>
                    <a:schemeClr val="bg1"/>
                  </a:solidFill>
                  <a:latin typeface="Avenir Roman" panose="02000503020000020003" pitchFamily="2" charset="0"/>
                  <a:ea typeface="Calibri"/>
                  <a:cs typeface="Calibri"/>
                  <a:sym typeface="Calibri"/>
                </a:rPr>
                <a:t> CC by SA 2.5</a:t>
              </a:r>
              <a:endParaRPr sz="1000" i="1" dirty="0">
                <a:solidFill>
                  <a:schemeClr val="bg1"/>
                </a:solidFill>
                <a:latin typeface="Avenir Roman" panose="02000503020000020003" pitchFamily="2" charset="0"/>
              </a:endParaRPr>
            </a:p>
          </p:txBody>
        </p:sp>
      </p:grpSp>
      <p:sp>
        <p:nvSpPr>
          <p:cNvPr id="3" name="Slide Number Placeholder 2">
            <a:extLst>
              <a:ext uri="{FF2B5EF4-FFF2-40B4-BE49-F238E27FC236}">
                <a16:creationId xmlns:a16="http://schemas.microsoft.com/office/drawing/2014/main" id="{ABD0CD6B-98F8-4345-A600-050587D0DD23}"/>
              </a:ext>
            </a:extLst>
          </p:cNvPr>
          <p:cNvSpPr>
            <a:spLocks noGrp="1"/>
          </p:cNvSpPr>
          <p:nvPr>
            <p:ph type="sldNum" sz="quarter" idx="4"/>
          </p:nvPr>
        </p:nvSpPr>
        <p:spPr/>
        <p:txBody>
          <a:bodyPr/>
          <a:lstStyle/>
          <a:p>
            <a:fld id="{06358C07-A36F-834E-8EEC-FD496AEBD538}" type="slidenum">
              <a:rPr lang="en-US" smtClean="0"/>
              <a:pPr/>
              <a:t>10</a:t>
            </a:fld>
            <a:endParaRPr lang="en-US" dirty="0"/>
          </a:p>
        </p:txBody>
      </p:sp>
    </p:spTree>
    <p:extLst>
      <p:ext uri="{BB962C8B-B14F-4D97-AF65-F5344CB8AC3E}">
        <p14:creationId xmlns:p14="http://schemas.microsoft.com/office/powerpoint/2010/main" val="241139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0CDB-1ADF-A249-83F0-1685EA2E52FD}"/>
              </a:ext>
            </a:extLst>
          </p:cNvPr>
          <p:cNvSpPr>
            <a:spLocks noGrp="1"/>
          </p:cNvSpPr>
          <p:nvPr>
            <p:ph type="title"/>
          </p:nvPr>
        </p:nvSpPr>
        <p:spPr/>
        <p:txBody>
          <a:bodyPr/>
          <a:lstStyle/>
          <a:p>
            <a:r>
              <a:rPr lang="en-US"/>
              <a:t>Emulating biological processes</a:t>
            </a:r>
          </a:p>
        </p:txBody>
      </p:sp>
      <p:sp>
        <p:nvSpPr>
          <p:cNvPr id="3" name="Content Placeholder 2">
            <a:extLst>
              <a:ext uri="{FF2B5EF4-FFF2-40B4-BE49-F238E27FC236}">
                <a16:creationId xmlns:a16="http://schemas.microsoft.com/office/drawing/2014/main" id="{13C4E9AB-4EED-FB44-97C9-BF874E64ECCC}"/>
              </a:ext>
            </a:extLst>
          </p:cNvPr>
          <p:cNvSpPr>
            <a:spLocks noGrp="1"/>
          </p:cNvSpPr>
          <p:nvPr>
            <p:ph idx="1"/>
          </p:nvPr>
        </p:nvSpPr>
        <p:spPr>
          <a:xfrm>
            <a:off x="302942" y="1825625"/>
            <a:ext cx="5940696" cy="4351338"/>
          </a:xfrm>
        </p:spPr>
        <p:txBody>
          <a:bodyPr>
            <a:normAutofit/>
          </a:bodyPr>
          <a:lstStyle/>
          <a:p>
            <a:pPr marL="0" indent="0">
              <a:lnSpc>
                <a:spcPct val="100000"/>
              </a:lnSpc>
              <a:buNone/>
            </a:pPr>
            <a:r>
              <a:rPr lang="en-US" dirty="0">
                <a:ea typeface="Calibri"/>
                <a:cs typeface="Calibri"/>
                <a:sym typeface="Calibri"/>
              </a:rPr>
              <a:t>The living world demonstrates many kinds of biological processes.</a:t>
            </a:r>
            <a:endParaRPr lang="en-US" dirty="0">
              <a:solidFill>
                <a:srgbClr val="E8B441"/>
              </a:solidFill>
              <a:ea typeface="Calibri"/>
              <a:cs typeface="Calibri"/>
              <a:sym typeface="Calibri"/>
            </a:endParaRPr>
          </a:p>
          <a:p>
            <a:pPr marL="0" indent="0">
              <a:lnSpc>
                <a:spcPct val="100000"/>
              </a:lnSpc>
              <a:buNone/>
            </a:pPr>
            <a:endParaRPr lang="en-US" dirty="0">
              <a:ea typeface="Calibri"/>
              <a:cs typeface="Calibri"/>
              <a:sym typeface="Calibri"/>
            </a:endParaRPr>
          </a:p>
          <a:p>
            <a:pPr marL="0" indent="0">
              <a:lnSpc>
                <a:spcPct val="100000"/>
              </a:lnSpc>
              <a:buNone/>
            </a:pPr>
            <a:r>
              <a:rPr lang="en-US" dirty="0">
                <a:ea typeface="Calibri"/>
                <a:cs typeface="Calibri"/>
                <a:sym typeface="Calibri"/>
              </a:rPr>
              <a:t>Examples include photosynthesis and the process by which ants work together to find food.</a:t>
            </a:r>
            <a:endParaRPr lang="en-US" dirty="0"/>
          </a:p>
          <a:p>
            <a:endParaRPr lang="en-US" dirty="0"/>
          </a:p>
        </p:txBody>
      </p:sp>
      <p:pic>
        <p:nvPicPr>
          <p:cNvPr id="5" name="Google Shape;192;p10" descr="Fire ants isolated on a white background : Free Stock Photo">
            <a:extLst>
              <a:ext uri="{FF2B5EF4-FFF2-40B4-BE49-F238E27FC236}">
                <a16:creationId xmlns:a16="http://schemas.microsoft.com/office/drawing/2014/main" id="{EF3104D2-2800-434D-8923-1F63CF6D43D1}"/>
              </a:ext>
            </a:extLst>
          </p:cNvPr>
          <p:cNvPicPr preferRelativeResize="0"/>
          <p:nvPr/>
        </p:nvPicPr>
        <p:blipFill rotWithShape="1">
          <a:blip r:embed="rId3">
            <a:alphaModFix/>
          </a:blip>
          <a:srcRect/>
          <a:stretch/>
        </p:blipFill>
        <p:spPr>
          <a:xfrm rot="5400000">
            <a:off x="7752274" y="3627683"/>
            <a:ext cx="1868877" cy="3337556"/>
          </a:xfrm>
          <a:prstGeom prst="rect">
            <a:avLst/>
          </a:prstGeom>
          <a:noFill/>
          <a:ln>
            <a:noFill/>
          </a:ln>
        </p:spPr>
      </p:pic>
      <p:pic>
        <p:nvPicPr>
          <p:cNvPr id="6" name="Google Shape;193;p10" descr="green leaf, sun through leaf">
            <a:extLst>
              <a:ext uri="{FF2B5EF4-FFF2-40B4-BE49-F238E27FC236}">
                <a16:creationId xmlns:a16="http://schemas.microsoft.com/office/drawing/2014/main" id="{DE0A7F74-74DA-164F-B97E-BFEA0ECD0407}"/>
              </a:ext>
            </a:extLst>
          </p:cNvPr>
          <p:cNvPicPr preferRelativeResize="0"/>
          <p:nvPr/>
        </p:nvPicPr>
        <p:blipFill rotWithShape="1">
          <a:blip r:embed="rId4">
            <a:alphaModFix/>
          </a:blip>
          <a:srcRect/>
          <a:stretch/>
        </p:blipFill>
        <p:spPr>
          <a:xfrm>
            <a:off x="7059046" y="1753521"/>
            <a:ext cx="3296445" cy="2470044"/>
          </a:xfrm>
          <a:prstGeom prst="rect">
            <a:avLst/>
          </a:prstGeom>
          <a:noFill/>
          <a:ln>
            <a:noFill/>
          </a:ln>
        </p:spPr>
      </p:pic>
      <p:sp>
        <p:nvSpPr>
          <p:cNvPr id="4" name="Slide Number Placeholder 3">
            <a:extLst>
              <a:ext uri="{FF2B5EF4-FFF2-40B4-BE49-F238E27FC236}">
                <a16:creationId xmlns:a16="http://schemas.microsoft.com/office/drawing/2014/main" id="{5B07658C-7E6F-B643-AD28-8F29A2E40234}"/>
              </a:ext>
            </a:extLst>
          </p:cNvPr>
          <p:cNvSpPr>
            <a:spLocks noGrp="1"/>
          </p:cNvSpPr>
          <p:nvPr>
            <p:ph type="sldNum" sz="quarter" idx="4"/>
          </p:nvPr>
        </p:nvSpPr>
        <p:spPr/>
        <p:txBody>
          <a:bodyPr/>
          <a:lstStyle/>
          <a:p>
            <a:fld id="{06358C07-A36F-834E-8EEC-FD496AEBD538}" type="slidenum">
              <a:rPr lang="en-US" smtClean="0"/>
              <a:pPr/>
              <a:t>11</a:t>
            </a:fld>
            <a:endParaRPr lang="en-US" dirty="0"/>
          </a:p>
        </p:txBody>
      </p:sp>
    </p:spTree>
    <p:extLst>
      <p:ext uri="{BB962C8B-B14F-4D97-AF65-F5344CB8AC3E}">
        <p14:creationId xmlns:p14="http://schemas.microsoft.com/office/powerpoint/2010/main" val="78858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0CDB-1ADF-A249-83F0-1685EA2E52FD}"/>
              </a:ext>
            </a:extLst>
          </p:cNvPr>
          <p:cNvSpPr>
            <a:spLocks noGrp="1"/>
          </p:cNvSpPr>
          <p:nvPr>
            <p:ph type="title"/>
          </p:nvPr>
        </p:nvSpPr>
        <p:spPr/>
        <p:txBody>
          <a:bodyPr/>
          <a:lstStyle/>
          <a:p>
            <a:r>
              <a:rPr lang="en-US"/>
              <a:t>Emulating biological processes</a:t>
            </a:r>
          </a:p>
        </p:txBody>
      </p:sp>
      <p:sp>
        <p:nvSpPr>
          <p:cNvPr id="3" name="Content Placeholder 2">
            <a:extLst>
              <a:ext uri="{FF2B5EF4-FFF2-40B4-BE49-F238E27FC236}">
                <a16:creationId xmlns:a16="http://schemas.microsoft.com/office/drawing/2014/main" id="{13C4E9AB-4EED-FB44-97C9-BF874E64ECCC}"/>
              </a:ext>
            </a:extLst>
          </p:cNvPr>
          <p:cNvSpPr>
            <a:spLocks noGrp="1"/>
          </p:cNvSpPr>
          <p:nvPr>
            <p:ph idx="1"/>
          </p:nvPr>
        </p:nvSpPr>
        <p:spPr>
          <a:xfrm>
            <a:off x="302941" y="1825625"/>
            <a:ext cx="6183583" cy="4351338"/>
          </a:xfrm>
        </p:spPr>
        <p:txBody>
          <a:bodyPr>
            <a:normAutofit fontScale="92500" lnSpcReduction="10000"/>
          </a:bodyPr>
          <a:lstStyle/>
          <a:p>
            <a:pPr marL="0" lvl="0" indent="0">
              <a:lnSpc>
                <a:spcPct val="110000"/>
              </a:lnSpc>
              <a:spcBef>
                <a:spcPts val="0"/>
              </a:spcBef>
              <a:buNone/>
            </a:pPr>
            <a:r>
              <a:rPr lang="en-US" sz="2600" dirty="0">
                <a:ea typeface="Calibri"/>
                <a:cs typeface="Calibri"/>
                <a:sym typeface="Calibri"/>
              </a:rPr>
              <a:t>Humans can learn from and borrow ideas from biological processes. </a:t>
            </a:r>
          </a:p>
          <a:p>
            <a:pPr marL="0" lvl="0" indent="0">
              <a:lnSpc>
                <a:spcPct val="110000"/>
              </a:lnSpc>
              <a:spcBef>
                <a:spcPts val="0"/>
              </a:spcBef>
              <a:buNone/>
            </a:pPr>
            <a:endParaRPr lang="en-US" sz="2600" dirty="0">
              <a:ea typeface="Calibri"/>
              <a:cs typeface="Calibri"/>
              <a:sym typeface="Calibri"/>
            </a:endParaRPr>
          </a:p>
          <a:p>
            <a:pPr>
              <a:lnSpc>
                <a:spcPct val="110000"/>
              </a:lnSpc>
              <a:spcBef>
                <a:spcPts val="0"/>
              </a:spcBef>
            </a:pPr>
            <a:r>
              <a:rPr lang="en-US" sz="2600" dirty="0">
                <a:ea typeface="Calibri"/>
                <a:cs typeface="Calibri"/>
                <a:sym typeface="Calibri"/>
              </a:rPr>
              <a:t>Studying photosynthesis has improved how some types of solar cells work.</a:t>
            </a:r>
            <a:br>
              <a:rPr lang="en-US" sz="2600" dirty="0">
                <a:ea typeface="Calibri"/>
                <a:cs typeface="Calibri"/>
                <a:sym typeface="Calibri"/>
              </a:rPr>
            </a:br>
            <a:endParaRPr lang="en-US" sz="2600" dirty="0">
              <a:ea typeface="Calibri"/>
              <a:cs typeface="Calibri"/>
              <a:sym typeface="Calibri"/>
            </a:endParaRPr>
          </a:p>
          <a:p>
            <a:pPr>
              <a:lnSpc>
                <a:spcPct val="110000"/>
              </a:lnSpc>
              <a:spcBef>
                <a:spcPts val="0"/>
              </a:spcBef>
            </a:pPr>
            <a:r>
              <a:rPr lang="en-US" sz="2600" dirty="0">
                <a:ea typeface="Calibri"/>
                <a:cs typeface="Calibri"/>
                <a:sym typeface="Calibri"/>
              </a:rPr>
              <a:t>Studying how ants work together to find food has lead to software programs that can route delivery trucks more efficiently, helping save time, money, and reducing greenhouse gas emissions.</a:t>
            </a:r>
            <a:endParaRPr lang="en-US" sz="2600" dirty="0"/>
          </a:p>
          <a:p>
            <a:pPr marL="0" indent="0">
              <a:buNone/>
            </a:pPr>
            <a:endParaRPr lang="en-US" dirty="0"/>
          </a:p>
        </p:txBody>
      </p:sp>
      <p:pic>
        <p:nvPicPr>
          <p:cNvPr id="7" name="Google Shape;202;p11" descr="Fog, Forest, Glade, Hut, Beehive, Autumn, Solar Cell">
            <a:extLst>
              <a:ext uri="{FF2B5EF4-FFF2-40B4-BE49-F238E27FC236}">
                <a16:creationId xmlns:a16="http://schemas.microsoft.com/office/drawing/2014/main" id="{7C2A034D-B3A4-3744-AC25-FB4C0F962ABB}"/>
              </a:ext>
            </a:extLst>
          </p:cNvPr>
          <p:cNvPicPr preferRelativeResize="0"/>
          <p:nvPr/>
        </p:nvPicPr>
        <p:blipFill rotWithShape="1">
          <a:blip r:embed="rId3">
            <a:alphaModFix/>
          </a:blip>
          <a:srcRect l="13779" t="-574" r="949" b="10457"/>
          <a:stretch/>
        </p:blipFill>
        <p:spPr>
          <a:xfrm>
            <a:off x="7286625" y="1759025"/>
            <a:ext cx="3771900" cy="2242269"/>
          </a:xfrm>
          <a:prstGeom prst="rect">
            <a:avLst/>
          </a:prstGeom>
          <a:noFill/>
          <a:ln>
            <a:noFill/>
          </a:ln>
        </p:spPr>
      </p:pic>
      <p:pic>
        <p:nvPicPr>
          <p:cNvPr id="8" name="Google Shape;203;p11" descr="Highway, Road, Truck, Vehicles, Mobility, Road System">
            <a:extLst>
              <a:ext uri="{FF2B5EF4-FFF2-40B4-BE49-F238E27FC236}">
                <a16:creationId xmlns:a16="http://schemas.microsoft.com/office/drawing/2014/main" id="{AD2FF279-9453-CA4B-BC61-5D7CA9805D86}"/>
              </a:ext>
            </a:extLst>
          </p:cNvPr>
          <p:cNvPicPr preferRelativeResize="0"/>
          <p:nvPr/>
        </p:nvPicPr>
        <p:blipFill rotWithShape="1">
          <a:blip r:embed="rId4">
            <a:alphaModFix/>
          </a:blip>
          <a:srcRect t="4038" b="5603"/>
          <a:stretch/>
        </p:blipFill>
        <p:spPr>
          <a:xfrm>
            <a:off x="7271554" y="4045524"/>
            <a:ext cx="3770514" cy="2230585"/>
          </a:xfrm>
          <a:prstGeom prst="rect">
            <a:avLst/>
          </a:prstGeom>
          <a:noFill/>
          <a:ln>
            <a:noFill/>
          </a:ln>
        </p:spPr>
      </p:pic>
      <p:sp>
        <p:nvSpPr>
          <p:cNvPr id="4" name="Slide Number Placeholder 3">
            <a:extLst>
              <a:ext uri="{FF2B5EF4-FFF2-40B4-BE49-F238E27FC236}">
                <a16:creationId xmlns:a16="http://schemas.microsoft.com/office/drawing/2014/main" id="{BD9788DB-4707-494E-AFD5-28869E581EE7}"/>
              </a:ext>
            </a:extLst>
          </p:cNvPr>
          <p:cNvSpPr>
            <a:spLocks noGrp="1"/>
          </p:cNvSpPr>
          <p:nvPr>
            <p:ph type="sldNum" sz="quarter" idx="4"/>
          </p:nvPr>
        </p:nvSpPr>
        <p:spPr/>
        <p:txBody>
          <a:bodyPr/>
          <a:lstStyle/>
          <a:p>
            <a:fld id="{06358C07-A36F-834E-8EEC-FD496AEBD538}" type="slidenum">
              <a:rPr lang="en-US" smtClean="0"/>
              <a:pPr/>
              <a:t>12</a:t>
            </a:fld>
            <a:endParaRPr lang="en-US" dirty="0"/>
          </a:p>
        </p:txBody>
      </p:sp>
    </p:spTree>
    <p:extLst>
      <p:ext uri="{BB962C8B-B14F-4D97-AF65-F5344CB8AC3E}">
        <p14:creationId xmlns:p14="http://schemas.microsoft.com/office/powerpoint/2010/main" val="110163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Emulating ecological systems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1063145" y="4992120"/>
            <a:ext cx="10345085" cy="1072274"/>
          </a:xfrm>
        </p:spPr>
        <p:txBody>
          <a:bodyPr>
            <a:noAutofit/>
          </a:bodyPr>
          <a:lstStyle/>
          <a:p>
            <a:pPr marL="0" lvl="0" indent="0">
              <a:lnSpc>
                <a:spcPct val="100000"/>
              </a:lnSpc>
              <a:spcBef>
                <a:spcPts val="0"/>
              </a:spcBef>
              <a:buNone/>
            </a:pPr>
            <a:r>
              <a:rPr lang="en-US" sz="2400" dirty="0">
                <a:ea typeface="Calibri"/>
                <a:cs typeface="Calibri"/>
                <a:sym typeface="Calibri"/>
              </a:rPr>
              <a:t>Most manufacturing systems designed by people create a lot of waste in the process of production. T</a:t>
            </a:r>
            <a:r>
              <a:rPr lang="en-US" sz="2400" dirty="0">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hese systems are “linear”</a:t>
            </a:r>
            <a:r>
              <a:rPr lang="en-US" sz="2400" dirty="0">
                <a:ea typeface="Calibri"/>
                <a:cs typeface="Calibri"/>
                <a:sym typeface="Calibri"/>
              </a:rPr>
              <a:t> in the sense that raw materials go into production and waste comes out. </a:t>
            </a:r>
            <a:endParaRPr lang="en-US" sz="2400" dirty="0"/>
          </a:p>
          <a:p>
            <a:pPr marL="0" indent="0">
              <a:buNone/>
            </a:pPr>
            <a:br>
              <a:rPr lang="en-US" sz="2400" dirty="0">
                <a:ea typeface="Calibri"/>
                <a:cs typeface="Calibri"/>
                <a:sym typeface="Calibri"/>
              </a:rPr>
            </a:br>
            <a:endParaRPr lang="en-US" sz="2400" dirty="0">
              <a:cs typeface="Calibri"/>
              <a:sym typeface="Calibri"/>
            </a:endParaRPr>
          </a:p>
          <a:p>
            <a:pPr marL="0" indent="0">
              <a:buNone/>
            </a:pPr>
            <a:endParaRPr lang="en-US" sz="2400" dirty="0"/>
          </a:p>
        </p:txBody>
      </p:sp>
      <p:sp>
        <p:nvSpPr>
          <p:cNvPr id="10" name="Content Placeholder 8">
            <a:extLst>
              <a:ext uri="{FF2B5EF4-FFF2-40B4-BE49-F238E27FC236}">
                <a16:creationId xmlns:a16="http://schemas.microsoft.com/office/drawing/2014/main" id="{67013285-28E7-9D4C-B177-4CA53DAF0792}"/>
              </a:ext>
            </a:extLst>
          </p:cNvPr>
          <p:cNvSpPr txBox="1">
            <a:spLocks/>
          </p:cNvSpPr>
          <p:nvPr/>
        </p:nvSpPr>
        <p:spPr>
          <a:xfrm>
            <a:off x="1063145" y="5583366"/>
            <a:ext cx="10345085" cy="925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pic>
        <p:nvPicPr>
          <p:cNvPr id="7" name="Google Shape;212;p12">
            <a:extLst>
              <a:ext uri="{FF2B5EF4-FFF2-40B4-BE49-F238E27FC236}">
                <a16:creationId xmlns:a16="http://schemas.microsoft.com/office/drawing/2014/main" id="{3EF471D2-F162-4140-8276-6F146274E818}"/>
              </a:ext>
            </a:extLst>
          </p:cNvPr>
          <p:cNvPicPr preferRelativeResize="0"/>
          <p:nvPr/>
        </p:nvPicPr>
        <p:blipFill rotWithShape="1">
          <a:blip r:embed="rId3">
            <a:alphaModFix/>
          </a:blip>
          <a:srcRect/>
          <a:stretch/>
        </p:blipFill>
        <p:spPr>
          <a:xfrm>
            <a:off x="4200184" y="2128349"/>
            <a:ext cx="3603448" cy="2382807"/>
          </a:xfrm>
          <a:prstGeom prst="rect">
            <a:avLst/>
          </a:prstGeom>
          <a:noFill/>
          <a:ln>
            <a:noFill/>
          </a:ln>
        </p:spPr>
      </p:pic>
      <p:pic>
        <p:nvPicPr>
          <p:cNvPr id="8" name="Google Shape;213;p12">
            <a:extLst>
              <a:ext uri="{FF2B5EF4-FFF2-40B4-BE49-F238E27FC236}">
                <a16:creationId xmlns:a16="http://schemas.microsoft.com/office/drawing/2014/main" id="{583D8070-B3DA-6149-A377-6B95B54FAF7F}"/>
              </a:ext>
            </a:extLst>
          </p:cNvPr>
          <p:cNvPicPr preferRelativeResize="0"/>
          <p:nvPr/>
        </p:nvPicPr>
        <p:blipFill rotWithShape="1">
          <a:blip r:embed="rId4">
            <a:alphaModFix/>
          </a:blip>
          <a:srcRect/>
          <a:stretch/>
        </p:blipFill>
        <p:spPr>
          <a:xfrm>
            <a:off x="8449546" y="2092733"/>
            <a:ext cx="3479223" cy="2454041"/>
          </a:xfrm>
          <a:prstGeom prst="rect">
            <a:avLst/>
          </a:prstGeom>
          <a:noFill/>
          <a:ln>
            <a:noFill/>
          </a:ln>
        </p:spPr>
      </p:pic>
      <p:pic>
        <p:nvPicPr>
          <p:cNvPr id="9" name="Google Shape;214;p12" descr="Oil Pump Jack, Sunset, Clouds, Silhouette, Energy">
            <a:extLst>
              <a:ext uri="{FF2B5EF4-FFF2-40B4-BE49-F238E27FC236}">
                <a16:creationId xmlns:a16="http://schemas.microsoft.com/office/drawing/2014/main" id="{797A99F8-7AC6-DA44-8C8C-B43D97742160}"/>
              </a:ext>
            </a:extLst>
          </p:cNvPr>
          <p:cNvPicPr preferRelativeResize="0"/>
          <p:nvPr/>
        </p:nvPicPr>
        <p:blipFill rotWithShape="1">
          <a:blip r:embed="rId5">
            <a:alphaModFix/>
          </a:blip>
          <a:srcRect/>
          <a:stretch/>
        </p:blipFill>
        <p:spPr>
          <a:xfrm>
            <a:off x="262119" y="2105909"/>
            <a:ext cx="3299843" cy="2397442"/>
          </a:xfrm>
          <a:prstGeom prst="rect">
            <a:avLst/>
          </a:prstGeom>
          <a:noFill/>
          <a:ln>
            <a:noFill/>
          </a:ln>
        </p:spPr>
      </p:pic>
      <p:cxnSp>
        <p:nvCxnSpPr>
          <p:cNvPr id="13" name="Google Shape;215;p12">
            <a:extLst>
              <a:ext uri="{FF2B5EF4-FFF2-40B4-BE49-F238E27FC236}">
                <a16:creationId xmlns:a16="http://schemas.microsoft.com/office/drawing/2014/main" id="{F3B40523-09CB-E94D-A3B0-CD4BB376DB08}"/>
              </a:ext>
            </a:extLst>
          </p:cNvPr>
          <p:cNvCxnSpPr>
            <a:cxnSpLocks/>
          </p:cNvCxnSpPr>
          <p:nvPr/>
        </p:nvCxnSpPr>
        <p:spPr>
          <a:xfrm>
            <a:off x="3668315" y="3067613"/>
            <a:ext cx="428457" cy="2470"/>
          </a:xfrm>
          <a:prstGeom prst="straightConnector1">
            <a:avLst/>
          </a:prstGeom>
          <a:noFill/>
          <a:ln w="38100" cap="flat" cmpd="sng">
            <a:solidFill>
              <a:schemeClr val="dk1"/>
            </a:solidFill>
            <a:prstDash val="solid"/>
            <a:miter lim="800000"/>
            <a:headEnd type="none" w="sm" len="sm"/>
            <a:tailEnd type="triangle" w="med" len="med"/>
          </a:ln>
        </p:spPr>
      </p:cxnSp>
      <p:cxnSp>
        <p:nvCxnSpPr>
          <p:cNvPr id="15" name="Google Shape;216;p12">
            <a:extLst>
              <a:ext uri="{FF2B5EF4-FFF2-40B4-BE49-F238E27FC236}">
                <a16:creationId xmlns:a16="http://schemas.microsoft.com/office/drawing/2014/main" id="{E9F3DAD3-2A87-984D-AD70-751E335F00E0}"/>
              </a:ext>
            </a:extLst>
          </p:cNvPr>
          <p:cNvCxnSpPr>
            <a:cxnSpLocks/>
          </p:cNvCxnSpPr>
          <p:nvPr/>
        </p:nvCxnSpPr>
        <p:spPr>
          <a:xfrm>
            <a:off x="7919989" y="3082286"/>
            <a:ext cx="428457" cy="2470"/>
          </a:xfrm>
          <a:prstGeom prst="straightConnector1">
            <a:avLst/>
          </a:prstGeom>
          <a:noFill/>
          <a:ln w="38100" cap="flat" cmpd="sng">
            <a:solidFill>
              <a:schemeClr val="dk1"/>
            </a:solidFill>
            <a:prstDash val="solid"/>
            <a:miter lim="800000"/>
            <a:headEnd type="none" w="sm" len="sm"/>
            <a:tailEnd type="triangle" w="med" len="med"/>
          </a:ln>
        </p:spPr>
      </p:cxnSp>
      <p:sp>
        <p:nvSpPr>
          <p:cNvPr id="2" name="Slide Number Placeholder 1">
            <a:extLst>
              <a:ext uri="{FF2B5EF4-FFF2-40B4-BE49-F238E27FC236}">
                <a16:creationId xmlns:a16="http://schemas.microsoft.com/office/drawing/2014/main" id="{3200EC39-0888-7841-9DBF-C82DA4AC8960}"/>
              </a:ext>
            </a:extLst>
          </p:cNvPr>
          <p:cNvSpPr>
            <a:spLocks noGrp="1"/>
          </p:cNvSpPr>
          <p:nvPr>
            <p:ph type="sldNum" sz="quarter" idx="4"/>
          </p:nvPr>
        </p:nvSpPr>
        <p:spPr/>
        <p:txBody>
          <a:bodyPr/>
          <a:lstStyle/>
          <a:p>
            <a:fld id="{06358C07-A36F-834E-8EEC-FD496AEBD538}" type="slidenum">
              <a:rPr lang="en-US" smtClean="0"/>
              <a:pPr/>
              <a:t>13</a:t>
            </a:fld>
            <a:endParaRPr lang="en-US" dirty="0"/>
          </a:p>
        </p:txBody>
      </p:sp>
    </p:spTree>
    <p:extLst>
      <p:ext uri="{BB962C8B-B14F-4D97-AF65-F5344CB8AC3E}">
        <p14:creationId xmlns:p14="http://schemas.microsoft.com/office/powerpoint/2010/main" val="183177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Emulating ecological systems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6457950" y="1997169"/>
            <a:ext cx="4958196" cy="3569236"/>
          </a:xfrm>
        </p:spPr>
        <p:txBody>
          <a:bodyPr>
            <a:noAutofit/>
          </a:bodyPr>
          <a:lstStyle/>
          <a:p>
            <a:pPr marL="0" indent="0">
              <a:lnSpc>
                <a:spcPct val="100000"/>
              </a:lnSpc>
              <a:spcBef>
                <a:spcPts val="0"/>
              </a:spcBef>
              <a:buNone/>
            </a:pPr>
            <a:r>
              <a:rPr lang="en-US" sz="2400" dirty="0">
                <a:ea typeface="Calibri"/>
                <a:cs typeface="Calibri"/>
                <a:sym typeface="Calibri"/>
              </a:rPr>
              <a:t>Ecological systems are characterized by having high and sustained diversity and production, despite having low amounts of nutrients flowing through them. </a:t>
            </a:r>
          </a:p>
          <a:p>
            <a:pPr marL="0" indent="0">
              <a:lnSpc>
                <a:spcPct val="100000"/>
              </a:lnSpc>
              <a:spcBef>
                <a:spcPts val="0"/>
              </a:spcBef>
              <a:buNone/>
            </a:pPr>
            <a:endParaRPr lang="en-US" sz="2400" dirty="0">
              <a:ea typeface="Calibri"/>
              <a:cs typeface="Calibri"/>
              <a:sym typeface="Calibri"/>
            </a:endParaRPr>
          </a:p>
          <a:p>
            <a:pPr marL="0" indent="0">
              <a:lnSpc>
                <a:spcPct val="100000"/>
              </a:lnSpc>
              <a:spcBef>
                <a:spcPts val="0"/>
              </a:spcBef>
              <a:buNone/>
            </a:pPr>
            <a:r>
              <a:rPr lang="en-US" sz="2400" dirty="0">
                <a:ea typeface="Calibri"/>
                <a:cs typeface="Calibri"/>
                <a:sym typeface="Calibri"/>
              </a:rPr>
              <a:t>They achieve this by efficiently transferring nutrients through food chains, i.e., there is no waste (waste = food).</a:t>
            </a:r>
            <a:endParaRPr lang="en-US" sz="2400" dirty="0"/>
          </a:p>
          <a:p>
            <a:pPr marL="0" lvl="0" indent="0">
              <a:spcBef>
                <a:spcPts val="0"/>
              </a:spcBef>
              <a:buNone/>
            </a:pPr>
            <a:endParaRPr lang="en-US" sz="2400" dirty="0"/>
          </a:p>
        </p:txBody>
      </p:sp>
      <p:pic>
        <p:nvPicPr>
          <p:cNvPr id="23" name="Google Shape;224;p13">
            <a:extLst>
              <a:ext uri="{FF2B5EF4-FFF2-40B4-BE49-F238E27FC236}">
                <a16:creationId xmlns:a16="http://schemas.microsoft.com/office/drawing/2014/main" id="{68ECB178-F044-0249-A6F8-6DA7EFE4BE79}"/>
              </a:ext>
            </a:extLst>
          </p:cNvPr>
          <p:cNvPicPr preferRelativeResize="0"/>
          <p:nvPr/>
        </p:nvPicPr>
        <p:blipFill rotWithShape="1">
          <a:blip r:embed="rId3">
            <a:alphaModFix/>
          </a:blip>
          <a:srcRect/>
          <a:stretch/>
        </p:blipFill>
        <p:spPr>
          <a:xfrm>
            <a:off x="2721408" y="4730823"/>
            <a:ext cx="1403635" cy="1944224"/>
          </a:xfrm>
          <a:prstGeom prst="rect">
            <a:avLst/>
          </a:prstGeom>
          <a:noFill/>
          <a:ln>
            <a:noFill/>
          </a:ln>
        </p:spPr>
      </p:pic>
      <p:pic>
        <p:nvPicPr>
          <p:cNvPr id="24" name="Google Shape;225;p13" descr="Plant, High Resolution, Isolated Background, Orange">
            <a:extLst>
              <a:ext uri="{FF2B5EF4-FFF2-40B4-BE49-F238E27FC236}">
                <a16:creationId xmlns:a16="http://schemas.microsoft.com/office/drawing/2014/main" id="{90E82E98-82FE-2D4F-8EBD-A00B1AD9A06E}"/>
              </a:ext>
            </a:extLst>
          </p:cNvPr>
          <p:cNvPicPr preferRelativeResize="0"/>
          <p:nvPr/>
        </p:nvPicPr>
        <p:blipFill rotWithShape="1">
          <a:blip r:embed="rId4">
            <a:alphaModFix/>
          </a:blip>
          <a:srcRect/>
          <a:stretch/>
        </p:blipFill>
        <p:spPr>
          <a:xfrm>
            <a:off x="3771256" y="3021109"/>
            <a:ext cx="2071998" cy="2649802"/>
          </a:xfrm>
          <a:prstGeom prst="rect">
            <a:avLst/>
          </a:prstGeom>
          <a:noFill/>
          <a:ln>
            <a:noFill/>
          </a:ln>
        </p:spPr>
      </p:pic>
      <p:pic>
        <p:nvPicPr>
          <p:cNvPr id="25" name="Google Shape;227;p13" descr="Animal, Caterpillar, Insect, Larva, Larvae">
            <a:extLst>
              <a:ext uri="{FF2B5EF4-FFF2-40B4-BE49-F238E27FC236}">
                <a16:creationId xmlns:a16="http://schemas.microsoft.com/office/drawing/2014/main" id="{27121376-0954-0F43-8CBD-F3172AA4541A}"/>
              </a:ext>
            </a:extLst>
          </p:cNvPr>
          <p:cNvPicPr preferRelativeResize="0"/>
          <p:nvPr/>
        </p:nvPicPr>
        <p:blipFill rotWithShape="1">
          <a:blip r:embed="rId5">
            <a:alphaModFix/>
          </a:blip>
          <a:srcRect/>
          <a:stretch/>
        </p:blipFill>
        <p:spPr>
          <a:xfrm rot="18712337">
            <a:off x="3165314" y="1938398"/>
            <a:ext cx="1954865" cy="977433"/>
          </a:xfrm>
          <a:prstGeom prst="rect">
            <a:avLst/>
          </a:prstGeom>
          <a:noFill/>
          <a:ln>
            <a:noFill/>
          </a:ln>
        </p:spPr>
      </p:pic>
      <p:pic>
        <p:nvPicPr>
          <p:cNvPr id="29" name="Google Shape;232;p13">
            <a:extLst>
              <a:ext uri="{FF2B5EF4-FFF2-40B4-BE49-F238E27FC236}">
                <a16:creationId xmlns:a16="http://schemas.microsoft.com/office/drawing/2014/main" id="{FB9FED8A-0676-F447-81BB-A522711DAF11}"/>
              </a:ext>
            </a:extLst>
          </p:cNvPr>
          <p:cNvPicPr preferRelativeResize="0"/>
          <p:nvPr/>
        </p:nvPicPr>
        <p:blipFill rotWithShape="1">
          <a:blip r:embed="rId6">
            <a:alphaModFix/>
          </a:blip>
          <a:srcRect/>
          <a:stretch/>
        </p:blipFill>
        <p:spPr>
          <a:xfrm>
            <a:off x="-455869" y="3029490"/>
            <a:ext cx="4261485" cy="2817855"/>
          </a:xfrm>
          <a:prstGeom prst="rect">
            <a:avLst/>
          </a:prstGeom>
          <a:noFill/>
          <a:ln>
            <a:noFill/>
          </a:ln>
        </p:spPr>
      </p:pic>
      <p:sp>
        <p:nvSpPr>
          <p:cNvPr id="30" name="Google Shape;233;p13">
            <a:extLst>
              <a:ext uri="{FF2B5EF4-FFF2-40B4-BE49-F238E27FC236}">
                <a16:creationId xmlns:a16="http://schemas.microsoft.com/office/drawing/2014/main" id="{7C38F17F-33E2-A440-9AC4-86582E9F3288}"/>
              </a:ext>
            </a:extLst>
          </p:cNvPr>
          <p:cNvSpPr/>
          <p:nvPr/>
        </p:nvSpPr>
        <p:spPr>
          <a:xfrm rot="5657780">
            <a:off x="4041714" y="5098389"/>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234;p13">
            <a:extLst>
              <a:ext uri="{FF2B5EF4-FFF2-40B4-BE49-F238E27FC236}">
                <a16:creationId xmlns:a16="http://schemas.microsoft.com/office/drawing/2014/main" id="{FE2E426E-FAF1-1141-AF90-58A903E82016}"/>
              </a:ext>
            </a:extLst>
          </p:cNvPr>
          <p:cNvSpPr/>
          <p:nvPr/>
        </p:nvSpPr>
        <p:spPr>
          <a:xfrm rot="-2717451">
            <a:off x="2390793" y="1483477"/>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236;p13">
            <a:extLst>
              <a:ext uri="{FF2B5EF4-FFF2-40B4-BE49-F238E27FC236}">
                <a16:creationId xmlns:a16="http://schemas.microsoft.com/office/drawing/2014/main" id="{C03813F9-CCE8-B347-ABED-870DA06791B2}"/>
              </a:ext>
            </a:extLst>
          </p:cNvPr>
          <p:cNvSpPr/>
          <p:nvPr/>
        </p:nvSpPr>
        <p:spPr>
          <a:xfrm rot="10188378">
            <a:off x="1817224" y="5078331"/>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237;p13">
            <a:extLst>
              <a:ext uri="{FF2B5EF4-FFF2-40B4-BE49-F238E27FC236}">
                <a16:creationId xmlns:a16="http://schemas.microsoft.com/office/drawing/2014/main" id="{9564DB25-7724-AA47-A614-81636D805DA4}"/>
              </a:ext>
            </a:extLst>
          </p:cNvPr>
          <p:cNvSpPr/>
          <p:nvPr/>
        </p:nvSpPr>
        <p:spPr>
          <a:xfrm>
            <a:off x="4408095" y="2695748"/>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234;p13">
            <a:extLst>
              <a:ext uri="{FF2B5EF4-FFF2-40B4-BE49-F238E27FC236}">
                <a16:creationId xmlns:a16="http://schemas.microsoft.com/office/drawing/2014/main" id="{55152B7A-D169-0F4F-A5EB-50C8487866E7}"/>
              </a:ext>
            </a:extLst>
          </p:cNvPr>
          <p:cNvSpPr/>
          <p:nvPr/>
        </p:nvSpPr>
        <p:spPr>
          <a:xfrm rot="-2717451">
            <a:off x="2958835" y="1982246"/>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5" name="Google Shape;230;p13">
            <a:extLst>
              <a:ext uri="{FF2B5EF4-FFF2-40B4-BE49-F238E27FC236}">
                <a16:creationId xmlns:a16="http://schemas.microsoft.com/office/drawing/2014/main" id="{A3201E7C-008A-1E46-801A-0863D6A698E6}"/>
              </a:ext>
            </a:extLst>
          </p:cNvPr>
          <p:cNvPicPr preferRelativeResize="0"/>
          <p:nvPr/>
        </p:nvPicPr>
        <p:blipFill rotWithShape="1">
          <a:blip r:embed="rId7">
            <a:alphaModFix/>
          </a:blip>
          <a:srcRect l="37500"/>
          <a:stretch/>
        </p:blipFill>
        <p:spPr>
          <a:xfrm>
            <a:off x="1197117" y="1604032"/>
            <a:ext cx="1997637" cy="1722730"/>
          </a:xfrm>
          <a:prstGeom prst="rect">
            <a:avLst/>
          </a:prstGeom>
          <a:noFill/>
          <a:ln>
            <a:noFill/>
          </a:ln>
        </p:spPr>
      </p:pic>
      <p:sp>
        <p:nvSpPr>
          <p:cNvPr id="2" name="Rectangle 1">
            <a:extLst>
              <a:ext uri="{FF2B5EF4-FFF2-40B4-BE49-F238E27FC236}">
                <a16:creationId xmlns:a16="http://schemas.microsoft.com/office/drawing/2014/main" id="{202A93C2-8F44-7B40-8C4E-83125CC68AF2}"/>
              </a:ext>
            </a:extLst>
          </p:cNvPr>
          <p:cNvSpPr/>
          <p:nvPr/>
        </p:nvSpPr>
        <p:spPr>
          <a:xfrm>
            <a:off x="1126773" y="2903671"/>
            <a:ext cx="529179" cy="42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234;p13">
            <a:extLst>
              <a:ext uri="{FF2B5EF4-FFF2-40B4-BE49-F238E27FC236}">
                <a16:creationId xmlns:a16="http://schemas.microsoft.com/office/drawing/2014/main" id="{40D57E8F-5AA8-044F-89D3-2F58D4C42874}"/>
              </a:ext>
            </a:extLst>
          </p:cNvPr>
          <p:cNvSpPr/>
          <p:nvPr/>
        </p:nvSpPr>
        <p:spPr>
          <a:xfrm rot="15399013">
            <a:off x="1363336" y="2690424"/>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912157F9-7B25-994E-A202-83BAA7D5718B}"/>
              </a:ext>
            </a:extLst>
          </p:cNvPr>
          <p:cNvSpPr>
            <a:spLocks noGrp="1"/>
          </p:cNvSpPr>
          <p:nvPr>
            <p:ph type="sldNum" sz="quarter" idx="4"/>
          </p:nvPr>
        </p:nvSpPr>
        <p:spPr/>
        <p:txBody>
          <a:bodyPr/>
          <a:lstStyle/>
          <a:p>
            <a:fld id="{06358C07-A36F-834E-8EEC-FD496AEBD538}" type="slidenum">
              <a:rPr lang="en-US" smtClean="0"/>
              <a:pPr/>
              <a:t>14</a:t>
            </a:fld>
            <a:endParaRPr lang="en-US" dirty="0"/>
          </a:p>
        </p:txBody>
      </p:sp>
    </p:spTree>
    <p:extLst>
      <p:ext uri="{BB962C8B-B14F-4D97-AF65-F5344CB8AC3E}">
        <p14:creationId xmlns:p14="http://schemas.microsoft.com/office/powerpoint/2010/main" val="124514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Emulating ecological systems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1063145" y="5120708"/>
            <a:ext cx="10345085" cy="1072274"/>
          </a:xfrm>
        </p:spPr>
        <p:txBody>
          <a:bodyPr>
            <a:noAutofit/>
          </a:bodyPr>
          <a:lstStyle/>
          <a:p>
            <a:pPr marL="0" lvl="0" indent="0">
              <a:lnSpc>
                <a:spcPct val="100000"/>
              </a:lnSpc>
              <a:spcBef>
                <a:spcPts val="0"/>
              </a:spcBef>
              <a:buNone/>
            </a:pPr>
            <a:r>
              <a:rPr lang="en-US" sz="2400">
                <a:solidFill>
                  <a:schemeClr val="accent6"/>
                </a:solidFill>
                <a:latin typeface="Calibri"/>
                <a:ea typeface="Calibri"/>
                <a:cs typeface="Calibri"/>
                <a:sym typeface="Calibri"/>
              </a:rPr>
              <a:t>One way humans can emulate ecological systems is by doing things like </a:t>
            </a:r>
            <a:r>
              <a:rPr lang="en-US" sz="2400">
                <a:solidFill>
                  <a:schemeClr val="accent6"/>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recycling high-value materials, designing things to be easily recyclable</a:t>
            </a:r>
            <a:r>
              <a:rPr lang="en-US" sz="2400">
                <a:solidFill>
                  <a:schemeClr val="accent6"/>
                </a:solidFill>
                <a:latin typeface="Calibri"/>
                <a:ea typeface="Calibri"/>
                <a:cs typeface="Calibri"/>
                <a:sym typeface="Calibri"/>
              </a:rPr>
              <a:t>, and designing things to be easily disassembled and biodegradable.</a:t>
            </a:r>
            <a:endParaRPr lang="en-US" sz="2400">
              <a:solidFill>
                <a:schemeClr val="accent6"/>
              </a:solidFill>
            </a:endParaRPr>
          </a:p>
          <a:p>
            <a:pPr marL="0" indent="0">
              <a:buNone/>
            </a:pPr>
            <a:br>
              <a:rPr lang="en-US" sz="2400">
                <a:ea typeface="Calibri"/>
                <a:cs typeface="Calibri"/>
                <a:sym typeface="Calibri"/>
              </a:rPr>
            </a:br>
            <a:endParaRPr lang="en-US" sz="2400">
              <a:cs typeface="Calibri"/>
              <a:sym typeface="Calibri"/>
            </a:endParaRPr>
          </a:p>
          <a:p>
            <a:pPr>
              <a:buFontTx/>
              <a:buChar char="-"/>
            </a:pPr>
            <a:br>
              <a:rPr lang="en-US" sz="2400">
                <a:ea typeface="Calibri"/>
                <a:cs typeface="Calibri"/>
                <a:sym typeface="Calibri"/>
              </a:rPr>
            </a:br>
            <a:endParaRPr lang="en-US" sz="2400">
              <a:cs typeface="Calibri"/>
              <a:sym typeface="Calibri"/>
            </a:endParaRPr>
          </a:p>
          <a:p>
            <a:pPr marL="0" indent="0">
              <a:buNone/>
            </a:pPr>
            <a:endParaRPr lang="en-US" sz="2400" dirty="0"/>
          </a:p>
        </p:txBody>
      </p:sp>
      <p:sp>
        <p:nvSpPr>
          <p:cNvPr id="10" name="Content Placeholder 8">
            <a:extLst>
              <a:ext uri="{FF2B5EF4-FFF2-40B4-BE49-F238E27FC236}">
                <a16:creationId xmlns:a16="http://schemas.microsoft.com/office/drawing/2014/main" id="{67013285-28E7-9D4C-B177-4CA53DAF0792}"/>
              </a:ext>
            </a:extLst>
          </p:cNvPr>
          <p:cNvSpPr txBox="1">
            <a:spLocks/>
          </p:cNvSpPr>
          <p:nvPr/>
        </p:nvSpPr>
        <p:spPr>
          <a:xfrm>
            <a:off x="1063145" y="5583366"/>
            <a:ext cx="10345085" cy="925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pic>
        <p:nvPicPr>
          <p:cNvPr id="11" name="Google Shape;246;p14" descr="Park, Waste Separation, Recycling, Garbage, Waste">
            <a:extLst>
              <a:ext uri="{FF2B5EF4-FFF2-40B4-BE49-F238E27FC236}">
                <a16:creationId xmlns:a16="http://schemas.microsoft.com/office/drawing/2014/main" id="{9645BFAC-91A8-2C47-85DF-C38180E90BAF}"/>
              </a:ext>
            </a:extLst>
          </p:cNvPr>
          <p:cNvPicPr preferRelativeResize="0"/>
          <p:nvPr/>
        </p:nvPicPr>
        <p:blipFill rotWithShape="1">
          <a:blip r:embed="rId3">
            <a:alphaModFix/>
          </a:blip>
          <a:srcRect l="13522" r="16412"/>
          <a:stretch/>
        </p:blipFill>
        <p:spPr>
          <a:xfrm>
            <a:off x="2128991" y="1862382"/>
            <a:ext cx="3274354" cy="3115531"/>
          </a:xfrm>
          <a:prstGeom prst="rect">
            <a:avLst/>
          </a:prstGeom>
          <a:noFill/>
          <a:ln>
            <a:noFill/>
          </a:ln>
        </p:spPr>
      </p:pic>
      <p:pic>
        <p:nvPicPr>
          <p:cNvPr id="12" name="Google Shape;247;p14">
            <a:extLst>
              <a:ext uri="{FF2B5EF4-FFF2-40B4-BE49-F238E27FC236}">
                <a16:creationId xmlns:a16="http://schemas.microsoft.com/office/drawing/2014/main" id="{45257696-B169-974D-BAF3-C41D285993A8}"/>
              </a:ext>
            </a:extLst>
          </p:cNvPr>
          <p:cNvPicPr preferRelativeResize="0"/>
          <p:nvPr/>
        </p:nvPicPr>
        <p:blipFill rotWithShape="1">
          <a:blip r:embed="rId4">
            <a:alphaModFix/>
          </a:blip>
          <a:srcRect/>
          <a:stretch/>
        </p:blipFill>
        <p:spPr>
          <a:xfrm>
            <a:off x="5825846" y="1862383"/>
            <a:ext cx="4154054" cy="3115541"/>
          </a:xfrm>
          <a:prstGeom prst="rect">
            <a:avLst/>
          </a:prstGeom>
          <a:noFill/>
          <a:ln>
            <a:noFill/>
          </a:ln>
        </p:spPr>
      </p:pic>
      <p:sp>
        <p:nvSpPr>
          <p:cNvPr id="16" name="Google Shape;248;p14">
            <a:extLst>
              <a:ext uri="{FF2B5EF4-FFF2-40B4-BE49-F238E27FC236}">
                <a16:creationId xmlns:a16="http://schemas.microsoft.com/office/drawing/2014/main" id="{2B43DDB1-2CC2-D24F-9AE5-8730DF08D302}"/>
              </a:ext>
            </a:extLst>
          </p:cNvPr>
          <p:cNvSpPr txBox="1"/>
          <p:nvPr/>
        </p:nvSpPr>
        <p:spPr>
          <a:xfrm>
            <a:off x="8110695" y="4643065"/>
            <a:ext cx="2514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bg1"/>
                </a:solidFill>
                <a:latin typeface="Calibri"/>
                <a:ea typeface="Calibri"/>
                <a:cs typeface="Calibri"/>
                <a:sym typeface="Calibri"/>
              </a:rPr>
              <a:t>Loozrboy CC by SA 2.0</a:t>
            </a:r>
            <a:endParaRPr>
              <a:solidFill>
                <a:schemeClr val="bg1"/>
              </a:solidFill>
            </a:endParaRPr>
          </a:p>
        </p:txBody>
      </p:sp>
      <p:sp>
        <p:nvSpPr>
          <p:cNvPr id="2" name="Slide Number Placeholder 1">
            <a:extLst>
              <a:ext uri="{FF2B5EF4-FFF2-40B4-BE49-F238E27FC236}">
                <a16:creationId xmlns:a16="http://schemas.microsoft.com/office/drawing/2014/main" id="{B315A0DB-F6E8-DC42-A851-77273D21BE8F}"/>
              </a:ext>
            </a:extLst>
          </p:cNvPr>
          <p:cNvSpPr>
            <a:spLocks noGrp="1"/>
          </p:cNvSpPr>
          <p:nvPr>
            <p:ph type="sldNum" sz="quarter" idx="4"/>
          </p:nvPr>
        </p:nvSpPr>
        <p:spPr/>
        <p:txBody>
          <a:bodyPr/>
          <a:lstStyle/>
          <a:p>
            <a:fld id="{06358C07-A36F-834E-8EEC-FD496AEBD538}" type="slidenum">
              <a:rPr lang="en-US" smtClean="0"/>
              <a:pPr/>
              <a:t>15</a:t>
            </a:fld>
            <a:endParaRPr lang="en-US" dirty="0"/>
          </a:p>
        </p:txBody>
      </p:sp>
    </p:spTree>
    <p:extLst>
      <p:ext uri="{BB962C8B-B14F-4D97-AF65-F5344CB8AC3E}">
        <p14:creationId xmlns:p14="http://schemas.microsoft.com/office/powerpoint/2010/main" val="186667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Emulating ecological systems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6815138" y="2686049"/>
            <a:ext cx="4601008" cy="3004339"/>
          </a:xfrm>
        </p:spPr>
        <p:txBody>
          <a:bodyPr>
            <a:noAutofit/>
          </a:bodyPr>
          <a:lstStyle/>
          <a:p>
            <a:pPr marL="0" lvl="0" indent="0">
              <a:lnSpc>
                <a:spcPct val="100000"/>
              </a:lnSpc>
              <a:spcBef>
                <a:spcPts val="0"/>
              </a:spcBef>
              <a:buNone/>
            </a:pPr>
            <a:r>
              <a:rPr lang="en-US" sz="2400" dirty="0">
                <a:ea typeface="Calibri"/>
                <a:cs typeface="Calibri"/>
                <a:sym typeface="Calibri"/>
              </a:rPr>
              <a:t>Humans can also emulate ecological systems by using the waste from one manufacturing process as the input for another manufacturing process. </a:t>
            </a:r>
            <a:endParaRPr lang="en-US" sz="2400" dirty="0"/>
          </a:p>
        </p:txBody>
      </p:sp>
      <p:sp>
        <p:nvSpPr>
          <p:cNvPr id="31" name="Google Shape;234;p13">
            <a:extLst>
              <a:ext uri="{FF2B5EF4-FFF2-40B4-BE49-F238E27FC236}">
                <a16:creationId xmlns:a16="http://schemas.microsoft.com/office/drawing/2014/main" id="{FE2E426E-FAF1-1141-AF90-58A903E82016}"/>
              </a:ext>
            </a:extLst>
          </p:cNvPr>
          <p:cNvSpPr/>
          <p:nvPr/>
        </p:nvSpPr>
        <p:spPr>
          <a:xfrm rot="-2717451">
            <a:off x="2390793" y="1483477"/>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257;p15">
            <a:extLst>
              <a:ext uri="{FF2B5EF4-FFF2-40B4-BE49-F238E27FC236}">
                <a16:creationId xmlns:a16="http://schemas.microsoft.com/office/drawing/2014/main" id="{5BE680AF-286F-B541-9D00-D8B8D13E07B3}"/>
              </a:ext>
            </a:extLst>
          </p:cNvPr>
          <p:cNvPicPr preferRelativeResize="0"/>
          <p:nvPr/>
        </p:nvPicPr>
        <p:blipFill rotWithShape="1">
          <a:blip r:embed="rId3">
            <a:alphaModFix/>
          </a:blip>
          <a:srcRect/>
          <a:stretch/>
        </p:blipFill>
        <p:spPr>
          <a:xfrm>
            <a:off x="1181813" y="4109485"/>
            <a:ext cx="3680454" cy="2453636"/>
          </a:xfrm>
          <a:prstGeom prst="rect">
            <a:avLst/>
          </a:prstGeom>
          <a:noFill/>
          <a:ln>
            <a:noFill/>
          </a:ln>
        </p:spPr>
      </p:pic>
      <p:pic>
        <p:nvPicPr>
          <p:cNvPr id="17" name="Google Shape;258;p15" descr="Koli Bacteria, Escherichia Coli, Bacteria, Disease">
            <a:extLst>
              <a:ext uri="{FF2B5EF4-FFF2-40B4-BE49-F238E27FC236}">
                <a16:creationId xmlns:a16="http://schemas.microsoft.com/office/drawing/2014/main" id="{BBE93AFE-6972-D842-9467-6E007FCBCA46}"/>
              </a:ext>
            </a:extLst>
          </p:cNvPr>
          <p:cNvPicPr preferRelativeResize="0"/>
          <p:nvPr/>
        </p:nvPicPr>
        <p:blipFill rotWithShape="1">
          <a:blip r:embed="rId4">
            <a:alphaModFix/>
          </a:blip>
          <a:srcRect/>
          <a:stretch/>
        </p:blipFill>
        <p:spPr>
          <a:xfrm>
            <a:off x="2501228" y="1737313"/>
            <a:ext cx="1794772" cy="1297470"/>
          </a:xfrm>
          <a:prstGeom prst="rect">
            <a:avLst/>
          </a:prstGeom>
          <a:noFill/>
          <a:ln>
            <a:noFill/>
          </a:ln>
        </p:spPr>
      </p:pic>
      <p:pic>
        <p:nvPicPr>
          <p:cNvPr id="18" name="Google Shape;259;p15" descr="Crap, Cow Dung, Dung">
            <a:extLst>
              <a:ext uri="{FF2B5EF4-FFF2-40B4-BE49-F238E27FC236}">
                <a16:creationId xmlns:a16="http://schemas.microsoft.com/office/drawing/2014/main" id="{96154D2C-3337-EF4A-8B51-FFAAEDE77920}"/>
              </a:ext>
            </a:extLst>
          </p:cNvPr>
          <p:cNvPicPr preferRelativeResize="0"/>
          <p:nvPr/>
        </p:nvPicPr>
        <p:blipFill rotWithShape="1">
          <a:blip r:embed="rId5">
            <a:alphaModFix/>
          </a:blip>
          <a:srcRect/>
          <a:stretch/>
        </p:blipFill>
        <p:spPr>
          <a:xfrm>
            <a:off x="4439769" y="3400885"/>
            <a:ext cx="1615352" cy="1211514"/>
          </a:xfrm>
          <a:prstGeom prst="rect">
            <a:avLst/>
          </a:prstGeom>
          <a:noFill/>
          <a:ln>
            <a:noFill/>
          </a:ln>
        </p:spPr>
      </p:pic>
      <p:pic>
        <p:nvPicPr>
          <p:cNvPr id="19" name="Google Shape;260;p15" descr="Methane molecule 3D | Free SVG">
            <a:extLst>
              <a:ext uri="{FF2B5EF4-FFF2-40B4-BE49-F238E27FC236}">
                <a16:creationId xmlns:a16="http://schemas.microsoft.com/office/drawing/2014/main" id="{79111A67-BAE6-F54A-9E2E-053823CE5F52}"/>
              </a:ext>
            </a:extLst>
          </p:cNvPr>
          <p:cNvPicPr preferRelativeResize="0"/>
          <p:nvPr/>
        </p:nvPicPr>
        <p:blipFill rotWithShape="1">
          <a:blip r:embed="rId6">
            <a:alphaModFix/>
          </a:blip>
          <a:srcRect/>
          <a:stretch/>
        </p:blipFill>
        <p:spPr>
          <a:xfrm>
            <a:off x="1181813" y="3257550"/>
            <a:ext cx="1092465" cy="1297465"/>
          </a:xfrm>
          <a:prstGeom prst="rect">
            <a:avLst/>
          </a:prstGeom>
          <a:noFill/>
          <a:ln>
            <a:noFill/>
          </a:ln>
        </p:spPr>
      </p:pic>
      <p:sp>
        <p:nvSpPr>
          <p:cNvPr id="20" name="Google Shape;261;p15">
            <a:extLst>
              <a:ext uri="{FF2B5EF4-FFF2-40B4-BE49-F238E27FC236}">
                <a16:creationId xmlns:a16="http://schemas.microsoft.com/office/drawing/2014/main" id="{F7C89550-9CDB-694A-ACD1-6DDDE965D833}"/>
              </a:ext>
            </a:extLst>
          </p:cNvPr>
          <p:cNvSpPr/>
          <p:nvPr/>
        </p:nvSpPr>
        <p:spPr>
          <a:xfrm rot="5657780">
            <a:off x="4498973" y="4609904"/>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62;p15">
            <a:extLst>
              <a:ext uri="{FF2B5EF4-FFF2-40B4-BE49-F238E27FC236}">
                <a16:creationId xmlns:a16="http://schemas.microsoft.com/office/drawing/2014/main" id="{C635BDF8-A96B-3B47-B561-99E0BA51A1D5}"/>
              </a:ext>
            </a:extLst>
          </p:cNvPr>
          <p:cNvSpPr/>
          <p:nvPr/>
        </p:nvSpPr>
        <p:spPr>
          <a:xfrm rot="-375694">
            <a:off x="4510091" y="2226389"/>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63;p15">
            <a:extLst>
              <a:ext uri="{FF2B5EF4-FFF2-40B4-BE49-F238E27FC236}">
                <a16:creationId xmlns:a16="http://schemas.microsoft.com/office/drawing/2014/main" id="{6D822139-85E4-3E42-A24D-D8A95A647A49}"/>
              </a:ext>
            </a:extLst>
          </p:cNvPr>
          <p:cNvSpPr/>
          <p:nvPr/>
        </p:nvSpPr>
        <p:spPr>
          <a:xfrm rot="-7322308">
            <a:off x="1576995" y="2129857"/>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4;p15">
            <a:extLst>
              <a:ext uri="{FF2B5EF4-FFF2-40B4-BE49-F238E27FC236}">
                <a16:creationId xmlns:a16="http://schemas.microsoft.com/office/drawing/2014/main" id="{FBC55D95-22EE-FB4A-BDE1-E01A01BA6B63}"/>
              </a:ext>
            </a:extLst>
          </p:cNvPr>
          <p:cNvSpPr/>
          <p:nvPr/>
        </p:nvSpPr>
        <p:spPr>
          <a:xfrm rot="10800000">
            <a:off x="1554038" y="4588377"/>
            <a:ext cx="754380" cy="818573"/>
          </a:xfrm>
          <a:prstGeom prst="arc">
            <a:avLst>
              <a:gd name="adj1" fmla="val 16200000"/>
              <a:gd name="adj2" fmla="val 0"/>
            </a:avLst>
          </a:prstGeom>
          <a:noFill/>
          <a:ln w="19050" cap="flat" cmpd="sng">
            <a:solidFill>
              <a:srgbClr val="002060"/>
            </a:solidFill>
            <a:prstDash val="solid"/>
            <a:miter lim="800000"/>
            <a:headEnd type="triangle" w="lg" len="lg"/>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B27A71EC-471F-4F45-A3BC-F7DB2B037475}"/>
              </a:ext>
            </a:extLst>
          </p:cNvPr>
          <p:cNvSpPr>
            <a:spLocks noGrp="1"/>
          </p:cNvSpPr>
          <p:nvPr>
            <p:ph type="sldNum" sz="quarter" idx="4"/>
          </p:nvPr>
        </p:nvSpPr>
        <p:spPr/>
        <p:txBody>
          <a:bodyPr/>
          <a:lstStyle/>
          <a:p>
            <a:fld id="{06358C07-A36F-834E-8EEC-FD496AEBD538}" type="slidenum">
              <a:rPr lang="en-US" smtClean="0"/>
              <a:pPr/>
              <a:t>16</a:t>
            </a:fld>
            <a:endParaRPr lang="en-US" dirty="0"/>
          </a:p>
        </p:txBody>
      </p:sp>
    </p:spTree>
    <p:extLst>
      <p:ext uri="{BB962C8B-B14F-4D97-AF65-F5344CB8AC3E}">
        <p14:creationId xmlns:p14="http://schemas.microsoft.com/office/powerpoint/2010/main" val="304867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6;p1">
            <a:extLst>
              <a:ext uri="{FF2B5EF4-FFF2-40B4-BE49-F238E27FC236}">
                <a16:creationId xmlns:a16="http://schemas.microsoft.com/office/drawing/2014/main" id="{AB4C47E3-27B5-274F-9D09-46AFFF9A0EC1}"/>
              </a:ext>
            </a:extLst>
          </p:cNvPr>
          <p:cNvPicPr preferRelativeResize="0"/>
          <p:nvPr/>
        </p:nvPicPr>
        <p:blipFill rotWithShape="1">
          <a:blip r:embed="rId3">
            <a:alphaModFix/>
          </a:blip>
          <a:srcRect/>
          <a:stretch/>
        </p:blipFill>
        <p:spPr>
          <a:xfrm>
            <a:off x="482600" y="3767922"/>
            <a:ext cx="3231210" cy="2153580"/>
          </a:xfrm>
          <a:prstGeom prst="rect">
            <a:avLst/>
          </a:prstGeom>
          <a:noFill/>
          <a:ln>
            <a:noFill/>
          </a:ln>
        </p:spPr>
      </p:pic>
      <p:pic>
        <p:nvPicPr>
          <p:cNvPr id="10" name="Google Shape;97;p1" descr="researcher puts geolocator on the back of a bird">
            <a:extLst>
              <a:ext uri="{FF2B5EF4-FFF2-40B4-BE49-F238E27FC236}">
                <a16:creationId xmlns:a16="http://schemas.microsoft.com/office/drawing/2014/main" id="{CF773F89-C5EC-3F4F-8A2A-7382C4D176EC}"/>
              </a:ext>
            </a:extLst>
          </p:cNvPr>
          <p:cNvPicPr preferRelativeResize="0"/>
          <p:nvPr/>
        </p:nvPicPr>
        <p:blipFill rotWithShape="1">
          <a:blip r:embed="rId4">
            <a:alphaModFix/>
          </a:blip>
          <a:srcRect/>
          <a:stretch/>
        </p:blipFill>
        <p:spPr>
          <a:xfrm>
            <a:off x="3887166" y="3782475"/>
            <a:ext cx="1446834" cy="2170251"/>
          </a:xfrm>
          <a:prstGeom prst="rect">
            <a:avLst/>
          </a:prstGeom>
          <a:noFill/>
          <a:ln>
            <a:noFill/>
          </a:ln>
        </p:spPr>
      </p:pic>
      <p:pic>
        <p:nvPicPr>
          <p:cNvPr id="12" name="Google Shape;99;p1">
            <a:extLst>
              <a:ext uri="{FF2B5EF4-FFF2-40B4-BE49-F238E27FC236}">
                <a16:creationId xmlns:a16="http://schemas.microsoft.com/office/drawing/2014/main" id="{8CFE9AD1-5F88-EA47-9D4B-1BECF1AB2203}"/>
              </a:ext>
            </a:extLst>
          </p:cNvPr>
          <p:cNvPicPr preferRelativeResize="0"/>
          <p:nvPr/>
        </p:nvPicPr>
        <p:blipFill rotWithShape="1">
          <a:blip r:embed="rId5">
            <a:alphaModFix/>
          </a:blip>
          <a:srcRect/>
          <a:stretch/>
        </p:blipFill>
        <p:spPr>
          <a:xfrm>
            <a:off x="5451302" y="3782475"/>
            <a:ext cx="3199590" cy="2135725"/>
          </a:xfrm>
          <a:prstGeom prst="rect">
            <a:avLst/>
          </a:prstGeom>
          <a:noFill/>
          <a:ln>
            <a:noFill/>
          </a:ln>
        </p:spPr>
      </p:pic>
      <p:pic>
        <p:nvPicPr>
          <p:cNvPr id="13" name="Google Shape;100;p1" descr="NOAA PIFSC Survey Methods">
            <a:extLst>
              <a:ext uri="{FF2B5EF4-FFF2-40B4-BE49-F238E27FC236}">
                <a16:creationId xmlns:a16="http://schemas.microsoft.com/office/drawing/2014/main" id="{A01A013E-A758-8544-928D-A3B174CE2701}"/>
              </a:ext>
            </a:extLst>
          </p:cNvPr>
          <p:cNvPicPr preferRelativeResize="0"/>
          <p:nvPr/>
        </p:nvPicPr>
        <p:blipFill rotWithShape="1">
          <a:blip r:embed="rId6">
            <a:alphaModFix/>
          </a:blip>
          <a:srcRect/>
          <a:stretch/>
        </p:blipFill>
        <p:spPr>
          <a:xfrm>
            <a:off x="8802495" y="3814638"/>
            <a:ext cx="2821682" cy="2116262"/>
          </a:xfrm>
          <a:prstGeom prst="rect">
            <a:avLst/>
          </a:prstGeom>
          <a:noFill/>
          <a:ln>
            <a:noFill/>
          </a:ln>
        </p:spPr>
      </p:pic>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What is biomimicry?</a:t>
            </a:r>
          </a:p>
        </p:txBody>
      </p:sp>
      <p:sp>
        <p:nvSpPr>
          <p:cNvPr id="5" name="Content Placeholder 4">
            <a:extLst>
              <a:ext uri="{FF2B5EF4-FFF2-40B4-BE49-F238E27FC236}">
                <a16:creationId xmlns:a16="http://schemas.microsoft.com/office/drawing/2014/main" id="{CC9C0FB4-5E0F-3A44-87C0-D19AE5716C6D}"/>
              </a:ext>
            </a:extLst>
          </p:cNvPr>
          <p:cNvSpPr>
            <a:spLocks noGrp="1"/>
          </p:cNvSpPr>
          <p:nvPr>
            <p:ph idx="1"/>
          </p:nvPr>
        </p:nvSpPr>
        <p:spPr>
          <a:xfrm>
            <a:off x="1480581" y="1825625"/>
            <a:ext cx="3920715" cy="1821089"/>
          </a:xfrm>
        </p:spPr>
        <p:txBody>
          <a:bodyPr/>
          <a:lstStyle/>
          <a:p>
            <a:pPr marL="0" indent="0">
              <a:buNone/>
            </a:pPr>
            <a:r>
              <a:rPr lang="en-US"/>
              <a:t>Bios = the living world</a:t>
            </a:r>
          </a:p>
          <a:p>
            <a:pPr marL="0" indent="0">
              <a:buNone/>
            </a:pPr>
            <a:r>
              <a:rPr lang="en-US"/>
              <a:t>                 +</a:t>
            </a:r>
          </a:p>
          <a:p>
            <a:pPr marL="0" indent="0">
              <a:buNone/>
            </a:pPr>
            <a:r>
              <a:rPr lang="en-US"/>
              <a:t>Mimicry = to emulate</a:t>
            </a:r>
          </a:p>
        </p:txBody>
      </p:sp>
      <p:sp>
        <p:nvSpPr>
          <p:cNvPr id="7" name="Content Placeholder 4">
            <a:extLst>
              <a:ext uri="{FF2B5EF4-FFF2-40B4-BE49-F238E27FC236}">
                <a16:creationId xmlns:a16="http://schemas.microsoft.com/office/drawing/2014/main" id="{EE6A0E1D-3A8F-FE43-8416-24A393D50205}"/>
              </a:ext>
            </a:extLst>
          </p:cNvPr>
          <p:cNvSpPr txBox="1">
            <a:spLocks/>
          </p:cNvSpPr>
          <p:nvPr/>
        </p:nvSpPr>
        <p:spPr>
          <a:xfrm>
            <a:off x="6217355" y="1917995"/>
            <a:ext cx="4984045" cy="1638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solidFill>
                  <a:srgbClr val="37808C"/>
                </a:solidFill>
              </a:rPr>
              <a:t>Biomimicry</a:t>
            </a:r>
            <a:r>
              <a:rPr lang="en-US" sz="2200" dirty="0">
                <a:solidFill>
                  <a:srgbClr val="37808C"/>
                </a:solidFill>
              </a:rPr>
              <a:t> is a method engineers and designers use for creating innovation, by looking to the natural world for ideas.</a:t>
            </a:r>
          </a:p>
        </p:txBody>
      </p:sp>
      <p:sp>
        <p:nvSpPr>
          <p:cNvPr id="8" name="Google Shape;95;p1">
            <a:extLst>
              <a:ext uri="{FF2B5EF4-FFF2-40B4-BE49-F238E27FC236}">
                <a16:creationId xmlns:a16="http://schemas.microsoft.com/office/drawing/2014/main" id="{AAF4B94E-45AF-AE42-9208-7F58058E5A0F}"/>
              </a:ext>
            </a:extLst>
          </p:cNvPr>
          <p:cNvSpPr txBox="1"/>
          <p:nvPr/>
        </p:nvSpPr>
        <p:spPr>
          <a:xfrm>
            <a:off x="386410" y="5957615"/>
            <a:ext cx="2514600"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dirty="0">
                <a:solidFill>
                  <a:schemeClr val="dk1"/>
                </a:solidFill>
                <a:latin typeface="Avenir Roman" panose="02000503020000020003" pitchFamily="2" charset="0"/>
                <a:ea typeface="Calibri"/>
                <a:cs typeface="Calibri"/>
                <a:sym typeface="Calibri"/>
              </a:rPr>
              <a:t>Mateus S. </a:t>
            </a:r>
            <a:r>
              <a:rPr lang="en-US" sz="1000" i="1" dirty="0" err="1">
                <a:solidFill>
                  <a:schemeClr val="dk1"/>
                </a:solidFill>
                <a:latin typeface="Avenir Roman" panose="02000503020000020003" pitchFamily="2" charset="0"/>
                <a:ea typeface="Calibri"/>
                <a:cs typeface="Calibri"/>
                <a:sym typeface="Calibri"/>
              </a:rPr>
              <a:t>Figueiredo</a:t>
            </a:r>
            <a:r>
              <a:rPr lang="en-US" sz="1000" i="1" dirty="0">
                <a:solidFill>
                  <a:schemeClr val="dk1"/>
                </a:solidFill>
                <a:latin typeface="Avenir Roman" panose="02000503020000020003" pitchFamily="2" charset="0"/>
                <a:ea typeface="Calibri"/>
                <a:cs typeface="Calibri"/>
                <a:sym typeface="Calibri"/>
              </a:rPr>
              <a:t> CC by 4.0</a:t>
            </a:r>
            <a:endParaRPr sz="1000" i="1" dirty="0">
              <a:latin typeface="Avenir Roman" panose="02000503020000020003" pitchFamily="2" charset="0"/>
            </a:endParaRPr>
          </a:p>
        </p:txBody>
      </p:sp>
      <p:sp>
        <p:nvSpPr>
          <p:cNvPr id="11" name="Google Shape;98;p1">
            <a:extLst>
              <a:ext uri="{FF2B5EF4-FFF2-40B4-BE49-F238E27FC236}">
                <a16:creationId xmlns:a16="http://schemas.microsoft.com/office/drawing/2014/main" id="{E67546C9-43A3-414F-87F8-A25BFC4FA3FA}"/>
              </a:ext>
            </a:extLst>
          </p:cNvPr>
          <p:cNvSpPr txBox="1"/>
          <p:nvPr/>
        </p:nvSpPr>
        <p:spPr>
          <a:xfrm>
            <a:off x="5369460" y="5939185"/>
            <a:ext cx="2658335"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Avenir Roman" panose="02000503020000020003" pitchFamily="2" charset="0"/>
                <a:ea typeface="Calibri"/>
                <a:cs typeface="Calibri"/>
                <a:sym typeface="Calibri"/>
              </a:rPr>
              <a:t>Florida Fish and Wildlife CC by 2.0</a:t>
            </a:r>
            <a:endParaRPr sz="1000" dirty="0">
              <a:latin typeface="Avenir Roman" panose="02000503020000020003" pitchFamily="2" charset="0"/>
            </a:endParaRPr>
          </a:p>
        </p:txBody>
      </p:sp>
      <p:sp>
        <p:nvSpPr>
          <p:cNvPr id="2" name="Slide Number Placeholder 1">
            <a:extLst>
              <a:ext uri="{FF2B5EF4-FFF2-40B4-BE49-F238E27FC236}">
                <a16:creationId xmlns:a16="http://schemas.microsoft.com/office/drawing/2014/main" id="{7980A739-9FD2-1A4A-9EF5-DE86008EDD52}"/>
              </a:ext>
            </a:extLst>
          </p:cNvPr>
          <p:cNvSpPr>
            <a:spLocks noGrp="1"/>
          </p:cNvSpPr>
          <p:nvPr>
            <p:ph type="sldNum" sz="quarter" idx="4"/>
          </p:nvPr>
        </p:nvSpPr>
        <p:spPr/>
        <p:txBody>
          <a:bodyPr/>
          <a:lstStyle/>
          <a:p>
            <a:fld id="{06358C07-A36F-834E-8EEC-FD496AEBD538}" type="slidenum">
              <a:rPr lang="en-US" smtClean="0"/>
              <a:pPr/>
              <a:t>2</a:t>
            </a:fld>
            <a:endParaRPr lang="en-US" dirty="0"/>
          </a:p>
        </p:txBody>
      </p:sp>
    </p:spTree>
    <p:extLst>
      <p:ext uri="{BB962C8B-B14F-4D97-AF65-F5344CB8AC3E}">
        <p14:creationId xmlns:p14="http://schemas.microsoft.com/office/powerpoint/2010/main" val="186502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What is biomimicry?</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1063145" y="5484979"/>
            <a:ext cx="10227155" cy="925316"/>
          </a:xfrm>
        </p:spPr>
        <p:txBody>
          <a:bodyPr>
            <a:normAutofit/>
          </a:bodyPr>
          <a:lstStyle/>
          <a:p>
            <a:pPr marL="0" indent="0">
              <a:lnSpc>
                <a:spcPct val="100000"/>
              </a:lnSpc>
              <a:buNone/>
            </a:pPr>
            <a:r>
              <a:rPr lang="en-US" sz="2400" dirty="0"/>
              <a:t>For example, researchers studied how geckos climb walls and developed materials that mimic the microscopic structures of gecko feet.</a:t>
            </a:r>
          </a:p>
        </p:txBody>
      </p:sp>
      <p:pic>
        <p:nvPicPr>
          <p:cNvPr id="15" name="Google Shape;109;p2" descr="People, Man, Guy, Climbing, Mountain, Hill, Rocks">
            <a:extLst>
              <a:ext uri="{FF2B5EF4-FFF2-40B4-BE49-F238E27FC236}">
                <a16:creationId xmlns:a16="http://schemas.microsoft.com/office/drawing/2014/main" id="{AB3A7444-47E2-6442-BA75-3C4E87F042AA}"/>
              </a:ext>
            </a:extLst>
          </p:cNvPr>
          <p:cNvPicPr preferRelativeResize="0">
            <a:picLocks/>
          </p:cNvPicPr>
          <p:nvPr/>
        </p:nvPicPr>
        <p:blipFill rotWithShape="1">
          <a:blip r:embed="rId3">
            <a:alphaModFix/>
          </a:blip>
          <a:srcRect l="2344" r="2344"/>
          <a:stretch/>
        </p:blipFill>
        <p:spPr>
          <a:xfrm>
            <a:off x="6940323" y="1854086"/>
            <a:ext cx="3226934" cy="3454627"/>
          </a:xfrm>
          <a:prstGeom prst="rect">
            <a:avLst/>
          </a:prstGeom>
          <a:noFill/>
          <a:ln>
            <a:noFill/>
          </a:ln>
        </p:spPr>
      </p:pic>
      <p:pic>
        <p:nvPicPr>
          <p:cNvPr id="16" name="Google Shape;110;p2" descr="Gecko, Hand, Sticky, Nature, Reptile, Lizard, Animal">
            <a:extLst>
              <a:ext uri="{FF2B5EF4-FFF2-40B4-BE49-F238E27FC236}">
                <a16:creationId xmlns:a16="http://schemas.microsoft.com/office/drawing/2014/main" id="{5226A83A-AD41-3647-BC4B-853BFA824D73}"/>
              </a:ext>
            </a:extLst>
          </p:cNvPr>
          <p:cNvPicPr preferRelativeResize="0"/>
          <p:nvPr/>
        </p:nvPicPr>
        <p:blipFill rotWithShape="1">
          <a:blip r:embed="rId4">
            <a:alphaModFix/>
          </a:blip>
          <a:srcRect/>
          <a:stretch/>
        </p:blipFill>
        <p:spPr>
          <a:xfrm>
            <a:off x="1228245" y="1847820"/>
            <a:ext cx="4662741" cy="3454627"/>
          </a:xfrm>
          <a:prstGeom prst="rect">
            <a:avLst/>
          </a:prstGeom>
          <a:noFill/>
          <a:ln>
            <a:noFill/>
          </a:ln>
        </p:spPr>
      </p:pic>
      <p:sp>
        <p:nvSpPr>
          <p:cNvPr id="2" name="Slide Number Placeholder 1">
            <a:extLst>
              <a:ext uri="{FF2B5EF4-FFF2-40B4-BE49-F238E27FC236}">
                <a16:creationId xmlns:a16="http://schemas.microsoft.com/office/drawing/2014/main" id="{060AE00D-066F-5C4C-94D1-F2BBD05B50CC}"/>
              </a:ext>
            </a:extLst>
          </p:cNvPr>
          <p:cNvSpPr>
            <a:spLocks noGrp="1"/>
          </p:cNvSpPr>
          <p:nvPr>
            <p:ph type="sldNum" sz="quarter" idx="4"/>
          </p:nvPr>
        </p:nvSpPr>
        <p:spPr/>
        <p:txBody>
          <a:bodyPr/>
          <a:lstStyle/>
          <a:p>
            <a:fld id="{06358C07-A36F-834E-8EEC-FD496AEBD538}" type="slidenum">
              <a:rPr lang="en-US" smtClean="0"/>
              <a:pPr/>
              <a:t>3</a:t>
            </a:fld>
            <a:endParaRPr lang="en-US" dirty="0"/>
          </a:p>
        </p:txBody>
      </p:sp>
    </p:spTree>
    <p:extLst>
      <p:ext uri="{BB962C8B-B14F-4D97-AF65-F5344CB8AC3E}">
        <p14:creationId xmlns:p14="http://schemas.microsoft.com/office/powerpoint/2010/main" val="385893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Terms and definitions</a:t>
            </a:r>
          </a:p>
        </p:txBody>
      </p:sp>
      <p:sp>
        <p:nvSpPr>
          <p:cNvPr id="5" name="Content Placeholder 4">
            <a:extLst>
              <a:ext uri="{FF2B5EF4-FFF2-40B4-BE49-F238E27FC236}">
                <a16:creationId xmlns:a16="http://schemas.microsoft.com/office/drawing/2014/main" id="{CC9C0FB4-5E0F-3A44-87C0-D19AE5716C6D}"/>
              </a:ext>
            </a:extLst>
          </p:cNvPr>
          <p:cNvSpPr>
            <a:spLocks noGrp="1"/>
          </p:cNvSpPr>
          <p:nvPr>
            <p:ph idx="1"/>
          </p:nvPr>
        </p:nvSpPr>
        <p:spPr>
          <a:xfrm>
            <a:off x="1480581" y="2416180"/>
            <a:ext cx="4698674" cy="2055814"/>
          </a:xfrm>
        </p:spPr>
        <p:txBody>
          <a:bodyPr/>
          <a:lstStyle/>
          <a:p>
            <a:pPr marL="0" indent="0">
              <a:buNone/>
            </a:pPr>
            <a:r>
              <a:rPr lang="en-US" dirty="0"/>
              <a:t>Biomimicry</a:t>
            </a:r>
          </a:p>
          <a:p>
            <a:pPr marL="0" indent="0">
              <a:buNone/>
            </a:pPr>
            <a:r>
              <a:rPr lang="en-US" dirty="0"/>
              <a:t>Bio-inspired (design)</a:t>
            </a:r>
          </a:p>
          <a:p>
            <a:pPr marL="0" indent="0">
              <a:buNone/>
            </a:pPr>
            <a:r>
              <a:rPr lang="en-US" dirty="0"/>
              <a:t>Biomimetics</a:t>
            </a:r>
          </a:p>
          <a:p>
            <a:pPr marL="0" indent="0">
              <a:buNone/>
            </a:pPr>
            <a:r>
              <a:rPr lang="en-US" dirty="0"/>
              <a:t>Bio-design</a:t>
            </a:r>
          </a:p>
        </p:txBody>
      </p:sp>
      <p:sp>
        <p:nvSpPr>
          <p:cNvPr id="6" name="Content Placeholder 4">
            <a:extLst>
              <a:ext uri="{FF2B5EF4-FFF2-40B4-BE49-F238E27FC236}">
                <a16:creationId xmlns:a16="http://schemas.microsoft.com/office/drawing/2014/main" id="{36327455-2584-7C43-997E-9210DC0F9177}"/>
              </a:ext>
            </a:extLst>
          </p:cNvPr>
          <p:cNvSpPr txBox="1">
            <a:spLocks/>
          </p:cNvSpPr>
          <p:nvPr/>
        </p:nvSpPr>
        <p:spPr>
          <a:xfrm>
            <a:off x="1381591" y="4631293"/>
            <a:ext cx="9428818" cy="1945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800" dirty="0"/>
          </a:p>
          <a:p>
            <a:pPr marL="0" indent="0">
              <a:lnSpc>
                <a:spcPct val="100000"/>
              </a:lnSpc>
              <a:buFont typeface="Arial" panose="020B0604020202020204" pitchFamily="34" charset="0"/>
              <a:buNone/>
            </a:pPr>
            <a:r>
              <a:rPr lang="en-US" sz="2400" i="1" dirty="0"/>
              <a:t>Biomimicry</a:t>
            </a:r>
            <a:r>
              <a:rPr lang="en-US" sz="2400" dirty="0"/>
              <a:t> tends to focus on nature-inspired innovation that improves the sustainability of human existence and supports the planet as a whole.</a:t>
            </a:r>
            <a:endParaRPr lang="en-US" sz="2400" i="1" dirty="0"/>
          </a:p>
        </p:txBody>
      </p:sp>
      <p:sp>
        <p:nvSpPr>
          <p:cNvPr id="8" name="Content Placeholder 4">
            <a:extLst>
              <a:ext uri="{FF2B5EF4-FFF2-40B4-BE49-F238E27FC236}">
                <a16:creationId xmlns:a16="http://schemas.microsoft.com/office/drawing/2014/main" id="{4F61E463-F48D-0945-918F-BE45DA8BA279}"/>
              </a:ext>
            </a:extLst>
          </p:cNvPr>
          <p:cNvSpPr txBox="1">
            <a:spLocks/>
          </p:cNvSpPr>
          <p:nvPr/>
        </p:nvSpPr>
        <p:spPr>
          <a:xfrm>
            <a:off x="6271190" y="3041114"/>
            <a:ext cx="4698674" cy="991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37808C"/>
                </a:solidFill>
              </a:rPr>
              <a:t>These all mean innovation inspired by nature.</a:t>
            </a:r>
          </a:p>
        </p:txBody>
      </p:sp>
      <p:sp>
        <p:nvSpPr>
          <p:cNvPr id="2" name="Double Brace 1">
            <a:extLst>
              <a:ext uri="{FF2B5EF4-FFF2-40B4-BE49-F238E27FC236}">
                <a16:creationId xmlns:a16="http://schemas.microsoft.com/office/drawing/2014/main" id="{62F64478-2578-854E-8907-03D76F5F345D}"/>
              </a:ext>
            </a:extLst>
          </p:cNvPr>
          <p:cNvSpPr/>
          <p:nvPr/>
        </p:nvSpPr>
        <p:spPr>
          <a:xfrm>
            <a:off x="939800" y="2441580"/>
            <a:ext cx="4800600" cy="1905000"/>
          </a:xfrm>
          <a:prstGeom prst="bracePair">
            <a:avLst/>
          </a:prstGeom>
          <a:ln w="50800">
            <a:solidFill>
              <a:srgbClr val="4D91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E33C609-4A5E-8F4F-B8DA-6FD191E822EA}"/>
              </a:ext>
            </a:extLst>
          </p:cNvPr>
          <p:cNvSpPr>
            <a:spLocks noGrp="1"/>
          </p:cNvSpPr>
          <p:nvPr>
            <p:ph type="sldNum" sz="quarter" idx="4"/>
          </p:nvPr>
        </p:nvSpPr>
        <p:spPr/>
        <p:txBody>
          <a:bodyPr/>
          <a:lstStyle/>
          <a:p>
            <a:fld id="{06358C07-A36F-834E-8EEC-FD496AEBD538}" type="slidenum">
              <a:rPr lang="en-US" smtClean="0"/>
              <a:pPr/>
              <a:t>4</a:t>
            </a:fld>
            <a:endParaRPr lang="en-US" dirty="0"/>
          </a:p>
        </p:txBody>
      </p:sp>
    </p:spTree>
    <p:extLst>
      <p:ext uri="{BB962C8B-B14F-4D97-AF65-F5344CB8AC3E}">
        <p14:creationId xmlns:p14="http://schemas.microsoft.com/office/powerpoint/2010/main" val="172719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Terms and definitions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1063145" y="5120708"/>
            <a:ext cx="10345085" cy="925316"/>
          </a:xfrm>
        </p:spPr>
        <p:txBody>
          <a:bodyPr>
            <a:noAutofit/>
          </a:bodyPr>
          <a:lstStyle/>
          <a:p>
            <a:pPr marL="0" indent="0">
              <a:buNone/>
            </a:pPr>
            <a:r>
              <a:rPr lang="en-US" sz="2400" b="1" dirty="0" err="1">
                <a:solidFill>
                  <a:srgbClr val="37808C"/>
                </a:solidFill>
                <a:ea typeface="Calibri"/>
                <a:cs typeface="Calibri"/>
                <a:sym typeface="Calibri"/>
              </a:rPr>
              <a:t>Biomorphism</a:t>
            </a:r>
            <a:r>
              <a:rPr lang="en-US" sz="2400" dirty="0">
                <a:ea typeface="Calibri"/>
                <a:cs typeface="Calibri"/>
                <a:sym typeface="Calibri"/>
              </a:rPr>
              <a:t> - </a:t>
            </a:r>
            <a:r>
              <a:rPr lang="en-US" sz="2400" i="1" dirty="0">
                <a:ea typeface="Calibri"/>
                <a:cs typeface="Calibri"/>
                <a:sym typeface="Calibri"/>
              </a:rPr>
              <a:t>looking like </a:t>
            </a:r>
            <a:r>
              <a:rPr lang="en-US" sz="2400" dirty="0">
                <a:ea typeface="Calibri"/>
                <a:cs typeface="Calibri"/>
                <a:sym typeface="Calibri"/>
              </a:rPr>
              <a:t>something in nature – is </a:t>
            </a:r>
            <a:r>
              <a:rPr lang="en-US" sz="2400" b="1" dirty="0">
                <a:ea typeface="Calibri"/>
                <a:cs typeface="Calibri"/>
                <a:sym typeface="Calibri"/>
              </a:rPr>
              <a:t>not </a:t>
            </a:r>
            <a:r>
              <a:rPr lang="en-US" sz="2400" dirty="0">
                <a:ea typeface="Calibri"/>
                <a:cs typeface="Calibri"/>
                <a:sym typeface="Calibri"/>
              </a:rPr>
              <a:t>biomimicry.</a:t>
            </a:r>
          </a:p>
          <a:p>
            <a:pPr marL="0" indent="0">
              <a:lnSpc>
                <a:spcPct val="100000"/>
              </a:lnSpc>
              <a:buNone/>
            </a:pPr>
            <a:r>
              <a:rPr lang="en-US" sz="2400" b="1" dirty="0">
                <a:solidFill>
                  <a:srgbClr val="37808C"/>
                </a:solidFill>
                <a:cs typeface="Calibri"/>
                <a:sym typeface="Calibri"/>
              </a:rPr>
              <a:t>Biomimicry</a:t>
            </a:r>
            <a:r>
              <a:rPr lang="en-US" sz="2400" dirty="0">
                <a:ea typeface="Calibri"/>
                <a:cs typeface="Calibri"/>
                <a:sym typeface="Calibri"/>
              </a:rPr>
              <a:t> is learning from </a:t>
            </a:r>
            <a:r>
              <a:rPr lang="en-US" sz="2400" b="1" dirty="0">
                <a:ea typeface="Calibri"/>
                <a:cs typeface="Calibri"/>
                <a:sym typeface="Calibri"/>
              </a:rPr>
              <a:t>functional design </a:t>
            </a:r>
            <a:r>
              <a:rPr lang="en-US" sz="2400" dirty="0">
                <a:ea typeface="Calibri"/>
                <a:cs typeface="Calibri"/>
                <a:sym typeface="Calibri"/>
              </a:rPr>
              <a:t>in nature and applying it to human innovation.</a:t>
            </a:r>
            <a:br>
              <a:rPr lang="en-US" sz="2400" dirty="0">
                <a:ea typeface="Calibri"/>
                <a:cs typeface="Calibri"/>
                <a:sym typeface="Calibri"/>
              </a:rPr>
            </a:br>
            <a:endParaRPr lang="en-US" sz="2400" dirty="0">
              <a:cs typeface="Calibri"/>
              <a:sym typeface="Calibri"/>
            </a:endParaRPr>
          </a:p>
          <a:p>
            <a:pPr>
              <a:buFontTx/>
              <a:buChar char="-"/>
            </a:pPr>
            <a:br>
              <a:rPr lang="en-US" sz="2400" dirty="0">
                <a:ea typeface="Calibri"/>
                <a:cs typeface="Calibri"/>
                <a:sym typeface="Calibri"/>
              </a:rPr>
            </a:br>
            <a:endParaRPr lang="en-US" sz="2400" dirty="0">
              <a:cs typeface="Calibri"/>
              <a:sym typeface="Calibri"/>
            </a:endParaRPr>
          </a:p>
          <a:p>
            <a:pPr marL="0" indent="0">
              <a:buNone/>
            </a:pPr>
            <a:endParaRPr lang="en-US" sz="2400" dirty="0"/>
          </a:p>
        </p:txBody>
      </p:sp>
      <p:pic>
        <p:nvPicPr>
          <p:cNvPr id="2" name="Picture 1">
            <a:extLst>
              <a:ext uri="{FF2B5EF4-FFF2-40B4-BE49-F238E27FC236}">
                <a16:creationId xmlns:a16="http://schemas.microsoft.com/office/drawing/2014/main" id="{94B7F87C-D56F-DC46-8CE0-A531501EAE4C}"/>
              </a:ext>
            </a:extLst>
          </p:cNvPr>
          <p:cNvPicPr>
            <a:picLocks noChangeAspect="1"/>
          </p:cNvPicPr>
          <p:nvPr/>
        </p:nvPicPr>
        <p:blipFill>
          <a:blip r:embed="rId3"/>
          <a:stretch>
            <a:fillRect/>
          </a:stretch>
        </p:blipFill>
        <p:spPr>
          <a:xfrm>
            <a:off x="1063145" y="1810325"/>
            <a:ext cx="9919855" cy="3257266"/>
          </a:xfrm>
          <a:prstGeom prst="rect">
            <a:avLst/>
          </a:prstGeom>
        </p:spPr>
      </p:pic>
      <p:sp>
        <p:nvSpPr>
          <p:cNvPr id="10" name="Content Placeholder 8">
            <a:extLst>
              <a:ext uri="{FF2B5EF4-FFF2-40B4-BE49-F238E27FC236}">
                <a16:creationId xmlns:a16="http://schemas.microsoft.com/office/drawing/2014/main" id="{67013285-28E7-9D4C-B177-4CA53DAF0792}"/>
              </a:ext>
            </a:extLst>
          </p:cNvPr>
          <p:cNvSpPr txBox="1">
            <a:spLocks/>
          </p:cNvSpPr>
          <p:nvPr/>
        </p:nvSpPr>
        <p:spPr>
          <a:xfrm>
            <a:off x="1063145" y="5583366"/>
            <a:ext cx="10345085" cy="925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sp>
        <p:nvSpPr>
          <p:cNvPr id="3" name="Slide Number Placeholder 2">
            <a:extLst>
              <a:ext uri="{FF2B5EF4-FFF2-40B4-BE49-F238E27FC236}">
                <a16:creationId xmlns:a16="http://schemas.microsoft.com/office/drawing/2014/main" id="{4AE6FD12-BBDE-1649-854B-7413A2041B48}"/>
              </a:ext>
            </a:extLst>
          </p:cNvPr>
          <p:cNvSpPr>
            <a:spLocks noGrp="1"/>
          </p:cNvSpPr>
          <p:nvPr>
            <p:ph type="sldNum" sz="quarter" idx="4"/>
          </p:nvPr>
        </p:nvSpPr>
        <p:spPr/>
        <p:txBody>
          <a:bodyPr/>
          <a:lstStyle/>
          <a:p>
            <a:fld id="{06358C07-A36F-834E-8EEC-FD496AEBD538}" type="slidenum">
              <a:rPr lang="en-US" smtClean="0"/>
              <a:pPr/>
              <a:t>5</a:t>
            </a:fld>
            <a:endParaRPr lang="en-US" dirty="0"/>
          </a:p>
        </p:txBody>
      </p:sp>
    </p:spTree>
    <p:extLst>
      <p:ext uri="{BB962C8B-B14F-4D97-AF65-F5344CB8AC3E}">
        <p14:creationId xmlns:p14="http://schemas.microsoft.com/office/powerpoint/2010/main" val="81321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38;p5" descr="Feather, Blue, Falling, Plume, Flight, Lightness">
            <a:extLst>
              <a:ext uri="{FF2B5EF4-FFF2-40B4-BE49-F238E27FC236}">
                <a16:creationId xmlns:a16="http://schemas.microsoft.com/office/drawing/2014/main" id="{AC46BD5D-B159-0846-AC7A-FC0222BF4246}"/>
              </a:ext>
            </a:extLst>
          </p:cNvPr>
          <p:cNvPicPr preferRelativeResize="0"/>
          <p:nvPr/>
        </p:nvPicPr>
        <p:blipFill rotWithShape="1">
          <a:blip r:embed="rId3">
            <a:alphaModFix/>
          </a:blip>
          <a:srcRect l="7250" r="42316"/>
          <a:stretch/>
        </p:blipFill>
        <p:spPr>
          <a:xfrm rot="5400000">
            <a:off x="3759992" y="-2102641"/>
            <a:ext cx="4672016" cy="12192000"/>
          </a:xfrm>
          <a:prstGeom prst="rect">
            <a:avLst/>
          </a:prstGeom>
          <a:noFill/>
          <a:ln>
            <a:noFill/>
          </a:ln>
        </p:spPr>
      </p:pic>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Terms and definitions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1063145" y="5617314"/>
            <a:ext cx="10345085" cy="925316"/>
          </a:xfrm>
        </p:spPr>
        <p:txBody>
          <a:bodyPr>
            <a:normAutofit/>
          </a:bodyPr>
          <a:lstStyle/>
          <a:p>
            <a:pPr marL="0" indent="0">
              <a:buNone/>
            </a:pPr>
            <a:r>
              <a:rPr lang="en-US" sz="2400" b="1" dirty="0">
                <a:solidFill>
                  <a:srgbClr val="37808C"/>
                </a:solidFill>
              </a:rPr>
              <a:t>Bioutilization</a:t>
            </a:r>
            <a:r>
              <a:rPr lang="en-US" sz="2400" dirty="0"/>
              <a:t> – </a:t>
            </a:r>
            <a:r>
              <a:rPr lang="en-US" sz="2400" i="1" dirty="0"/>
              <a:t>using</a:t>
            </a:r>
            <a:r>
              <a:rPr lang="en-US" sz="2400" dirty="0"/>
              <a:t> something from nature – is not biomimicry either.</a:t>
            </a:r>
          </a:p>
        </p:txBody>
      </p:sp>
      <p:sp>
        <p:nvSpPr>
          <p:cNvPr id="2" name="Slide Number Placeholder 1">
            <a:extLst>
              <a:ext uri="{FF2B5EF4-FFF2-40B4-BE49-F238E27FC236}">
                <a16:creationId xmlns:a16="http://schemas.microsoft.com/office/drawing/2014/main" id="{AAED0872-3615-654D-B81A-5F3E852E89DB}"/>
              </a:ext>
            </a:extLst>
          </p:cNvPr>
          <p:cNvSpPr>
            <a:spLocks noGrp="1"/>
          </p:cNvSpPr>
          <p:nvPr>
            <p:ph type="sldNum" sz="quarter" idx="4"/>
          </p:nvPr>
        </p:nvSpPr>
        <p:spPr/>
        <p:txBody>
          <a:bodyPr/>
          <a:lstStyle/>
          <a:p>
            <a:fld id="{06358C07-A36F-834E-8EEC-FD496AEBD538}" type="slidenum">
              <a:rPr lang="en-US" smtClean="0"/>
              <a:pPr/>
              <a:t>6</a:t>
            </a:fld>
            <a:endParaRPr lang="en-US" dirty="0"/>
          </a:p>
        </p:txBody>
      </p:sp>
    </p:spTree>
    <p:extLst>
      <p:ext uri="{BB962C8B-B14F-4D97-AF65-F5344CB8AC3E}">
        <p14:creationId xmlns:p14="http://schemas.microsoft.com/office/powerpoint/2010/main" val="358755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Terms and definitions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1091720" y="5206433"/>
            <a:ext cx="10345085" cy="925316"/>
          </a:xfrm>
        </p:spPr>
        <p:txBody>
          <a:bodyPr>
            <a:noAutofit/>
          </a:bodyPr>
          <a:lstStyle/>
          <a:p>
            <a:pPr marL="0" lvl="0" indent="0">
              <a:lnSpc>
                <a:spcPct val="100000"/>
              </a:lnSpc>
              <a:spcBef>
                <a:spcPts val="0"/>
              </a:spcBef>
              <a:buNone/>
            </a:pPr>
            <a:r>
              <a:rPr lang="en-US" sz="2400" b="1" dirty="0" err="1">
                <a:solidFill>
                  <a:srgbClr val="37808C"/>
                </a:solidFill>
                <a:ea typeface="Calibri"/>
                <a:cs typeface="Calibri"/>
                <a:sym typeface="Calibri"/>
              </a:rPr>
              <a:t>Biomimics</a:t>
            </a:r>
            <a:r>
              <a:rPr lang="en-US" sz="2400" dirty="0">
                <a:ea typeface="Calibri"/>
                <a:cs typeface="Calibri"/>
                <a:sym typeface="Calibri"/>
              </a:rPr>
              <a:t> - people who use or practice biomimicry - get ideas from biological structures (forms), processes and systems.</a:t>
            </a:r>
            <a:endParaRPr lang="en-US" sz="2400" dirty="0"/>
          </a:p>
          <a:p>
            <a:pPr marL="0" indent="0">
              <a:buNone/>
            </a:pPr>
            <a:br>
              <a:rPr lang="en-US" sz="2400" dirty="0">
                <a:ea typeface="Calibri"/>
                <a:cs typeface="Calibri"/>
                <a:sym typeface="Calibri"/>
              </a:rPr>
            </a:br>
            <a:endParaRPr lang="en-US" sz="2400" dirty="0">
              <a:cs typeface="Calibri"/>
              <a:sym typeface="Calibri"/>
            </a:endParaRPr>
          </a:p>
          <a:p>
            <a:pPr>
              <a:buFontTx/>
              <a:buChar char="-"/>
            </a:pPr>
            <a:br>
              <a:rPr lang="en-US" sz="2400" dirty="0">
                <a:ea typeface="Calibri"/>
                <a:cs typeface="Calibri"/>
                <a:sym typeface="Calibri"/>
              </a:rPr>
            </a:br>
            <a:endParaRPr lang="en-US" sz="2400" dirty="0">
              <a:cs typeface="Calibri"/>
              <a:sym typeface="Calibri"/>
            </a:endParaRPr>
          </a:p>
          <a:p>
            <a:pPr marL="0" indent="0">
              <a:buNone/>
            </a:pPr>
            <a:endParaRPr lang="en-US" sz="2400" dirty="0"/>
          </a:p>
        </p:txBody>
      </p:sp>
      <p:sp>
        <p:nvSpPr>
          <p:cNvPr id="10" name="Content Placeholder 8">
            <a:extLst>
              <a:ext uri="{FF2B5EF4-FFF2-40B4-BE49-F238E27FC236}">
                <a16:creationId xmlns:a16="http://schemas.microsoft.com/office/drawing/2014/main" id="{67013285-28E7-9D4C-B177-4CA53DAF0792}"/>
              </a:ext>
            </a:extLst>
          </p:cNvPr>
          <p:cNvSpPr txBox="1">
            <a:spLocks/>
          </p:cNvSpPr>
          <p:nvPr/>
        </p:nvSpPr>
        <p:spPr>
          <a:xfrm>
            <a:off x="1063145" y="5583366"/>
            <a:ext cx="10345085" cy="925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Roman"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pic>
        <p:nvPicPr>
          <p:cNvPr id="11" name="Google Shape;147;p6" descr="Heron, Egret, Landscape, Feathers, Nature, Wings">
            <a:extLst>
              <a:ext uri="{FF2B5EF4-FFF2-40B4-BE49-F238E27FC236}">
                <a16:creationId xmlns:a16="http://schemas.microsoft.com/office/drawing/2014/main" id="{8FC0238E-7C8A-B34E-982E-603EA18C1813}"/>
              </a:ext>
            </a:extLst>
          </p:cNvPr>
          <p:cNvPicPr preferRelativeResize="0"/>
          <p:nvPr/>
        </p:nvPicPr>
        <p:blipFill rotWithShape="1">
          <a:blip r:embed="rId3">
            <a:alphaModFix/>
          </a:blip>
          <a:srcRect/>
          <a:stretch/>
        </p:blipFill>
        <p:spPr>
          <a:xfrm>
            <a:off x="6052641" y="1848263"/>
            <a:ext cx="4656923" cy="3073051"/>
          </a:xfrm>
          <a:prstGeom prst="rect">
            <a:avLst/>
          </a:prstGeom>
          <a:noFill/>
          <a:ln>
            <a:noFill/>
          </a:ln>
        </p:spPr>
      </p:pic>
      <p:pic>
        <p:nvPicPr>
          <p:cNvPr id="12" name="Google Shape;148;p6" descr="Weed, Stone, Away, Plant, Sidewalk, Overgrown, Close Up">
            <a:extLst>
              <a:ext uri="{FF2B5EF4-FFF2-40B4-BE49-F238E27FC236}">
                <a16:creationId xmlns:a16="http://schemas.microsoft.com/office/drawing/2014/main" id="{D198EE76-2C25-854A-82D0-62968A961A96}"/>
              </a:ext>
            </a:extLst>
          </p:cNvPr>
          <p:cNvPicPr preferRelativeResize="0"/>
          <p:nvPr/>
        </p:nvPicPr>
        <p:blipFill rotWithShape="1">
          <a:blip r:embed="rId4">
            <a:alphaModFix/>
          </a:blip>
          <a:srcRect/>
          <a:stretch/>
        </p:blipFill>
        <p:spPr>
          <a:xfrm>
            <a:off x="1219199" y="1845314"/>
            <a:ext cx="4641273" cy="3076000"/>
          </a:xfrm>
          <a:prstGeom prst="rect">
            <a:avLst/>
          </a:prstGeom>
          <a:noFill/>
          <a:ln>
            <a:noFill/>
          </a:ln>
        </p:spPr>
      </p:pic>
      <p:sp>
        <p:nvSpPr>
          <p:cNvPr id="2" name="Slide Number Placeholder 1">
            <a:extLst>
              <a:ext uri="{FF2B5EF4-FFF2-40B4-BE49-F238E27FC236}">
                <a16:creationId xmlns:a16="http://schemas.microsoft.com/office/drawing/2014/main" id="{2EFE80A2-686B-604F-83F4-935E35EC94A0}"/>
              </a:ext>
            </a:extLst>
          </p:cNvPr>
          <p:cNvSpPr>
            <a:spLocks noGrp="1"/>
          </p:cNvSpPr>
          <p:nvPr>
            <p:ph type="sldNum" sz="quarter" idx="4"/>
          </p:nvPr>
        </p:nvSpPr>
        <p:spPr/>
        <p:txBody>
          <a:bodyPr/>
          <a:lstStyle/>
          <a:p>
            <a:fld id="{06358C07-A36F-834E-8EEC-FD496AEBD538}" type="slidenum">
              <a:rPr lang="en-US" smtClean="0"/>
              <a:pPr/>
              <a:t>7</a:t>
            </a:fld>
            <a:endParaRPr lang="en-US" dirty="0"/>
          </a:p>
        </p:txBody>
      </p:sp>
    </p:spTree>
    <p:extLst>
      <p:ext uri="{BB962C8B-B14F-4D97-AF65-F5344CB8AC3E}">
        <p14:creationId xmlns:p14="http://schemas.microsoft.com/office/powerpoint/2010/main" val="326661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Emulating biological structures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7086600" y="2143125"/>
            <a:ext cx="4086225" cy="3901214"/>
          </a:xfrm>
        </p:spPr>
        <p:txBody>
          <a:bodyPr>
            <a:noAutofit/>
          </a:bodyPr>
          <a:lstStyle/>
          <a:p>
            <a:pPr marL="0" lvl="0" indent="0">
              <a:lnSpc>
                <a:spcPct val="100000"/>
              </a:lnSpc>
              <a:spcBef>
                <a:spcPts val="0"/>
              </a:spcBef>
              <a:buNone/>
            </a:pPr>
            <a:r>
              <a:rPr lang="en-US" dirty="0">
                <a:ea typeface="Calibri"/>
                <a:cs typeface="Calibri"/>
                <a:sym typeface="Calibri"/>
              </a:rPr>
              <a:t>Biological structures are the easiest aspect of the natural world to recognize. </a:t>
            </a:r>
          </a:p>
          <a:p>
            <a:pPr marL="0" lvl="0" indent="0">
              <a:lnSpc>
                <a:spcPct val="100000"/>
              </a:lnSpc>
              <a:spcBef>
                <a:spcPts val="0"/>
              </a:spcBef>
              <a:buNone/>
            </a:pPr>
            <a:endParaRPr lang="en-US" dirty="0">
              <a:ea typeface="Calibri"/>
              <a:cs typeface="Calibri"/>
              <a:sym typeface="Calibri"/>
            </a:endParaRPr>
          </a:p>
          <a:p>
            <a:pPr marL="0" lvl="0" indent="0">
              <a:lnSpc>
                <a:spcPct val="100000"/>
              </a:lnSpc>
              <a:spcBef>
                <a:spcPts val="0"/>
              </a:spcBef>
              <a:buNone/>
            </a:pPr>
            <a:r>
              <a:rPr lang="en-US" dirty="0">
                <a:ea typeface="Calibri"/>
                <a:cs typeface="Calibri"/>
                <a:sym typeface="Calibri"/>
              </a:rPr>
              <a:t>Biological structures are everywhere, at both </a:t>
            </a:r>
            <a:r>
              <a:rPr lang="en-US" dirty="0">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microscopic and macroscopic </a:t>
            </a:r>
            <a:r>
              <a:rPr lang="en-US" dirty="0">
                <a:ea typeface="Calibri"/>
                <a:cs typeface="Calibri"/>
                <a:sym typeface="Calibri"/>
              </a:rPr>
              <a:t>scales.</a:t>
            </a:r>
            <a:r>
              <a:rPr lang="en-US" dirty="0">
                <a:solidFill>
                  <a:schemeClr val="lt1"/>
                </a:solidFill>
                <a:ea typeface="Calibri"/>
                <a:cs typeface="Calibri"/>
                <a:sym typeface="Calibri"/>
              </a:rPr>
              <a:t>. </a:t>
            </a:r>
            <a:endParaRPr lang="en-US" dirty="0"/>
          </a:p>
        </p:txBody>
      </p:sp>
      <p:pic>
        <p:nvPicPr>
          <p:cNvPr id="5" name="Google Shape;157;p7">
            <a:extLst>
              <a:ext uri="{FF2B5EF4-FFF2-40B4-BE49-F238E27FC236}">
                <a16:creationId xmlns:a16="http://schemas.microsoft.com/office/drawing/2014/main" id="{44F6B38E-4BD5-A343-AC33-2856739E70EC}"/>
              </a:ext>
            </a:extLst>
          </p:cNvPr>
          <p:cNvPicPr preferRelativeResize="0"/>
          <p:nvPr/>
        </p:nvPicPr>
        <p:blipFill rotWithShape="1">
          <a:blip r:embed="rId3">
            <a:alphaModFix/>
          </a:blip>
          <a:srcRect/>
          <a:stretch/>
        </p:blipFill>
        <p:spPr>
          <a:xfrm>
            <a:off x="447520" y="1742384"/>
            <a:ext cx="2657475" cy="2266950"/>
          </a:xfrm>
          <a:prstGeom prst="rect">
            <a:avLst/>
          </a:prstGeom>
          <a:noFill/>
          <a:ln>
            <a:noFill/>
          </a:ln>
        </p:spPr>
      </p:pic>
      <p:pic>
        <p:nvPicPr>
          <p:cNvPr id="6" name="Google Shape;158;p7" descr="Nose, Dog, Fur, Macro, Details">
            <a:extLst>
              <a:ext uri="{FF2B5EF4-FFF2-40B4-BE49-F238E27FC236}">
                <a16:creationId xmlns:a16="http://schemas.microsoft.com/office/drawing/2014/main" id="{CDC4BD44-AE75-7447-BAE0-8D0C5D3A8722}"/>
              </a:ext>
            </a:extLst>
          </p:cNvPr>
          <p:cNvPicPr preferRelativeResize="0"/>
          <p:nvPr/>
        </p:nvPicPr>
        <p:blipFill rotWithShape="1">
          <a:blip r:embed="rId4">
            <a:alphaModFix/>
          </a:blip>
          <a:srcRect/>
          <a:stretch/>
        </p:blipFill>
        <p:spPr>
          <a:xfrm>
            <a:off x="3278909" y="1758366"/>
            <a:ext cx="3400409" cy="2266939"/>
          </a:xfrm>
          <a:prstGeom prst="rect">
            <a:avLst/>
          </a:prstGeom>
          <a:noFill/>
          <a:ln>
            <a:noFill/>
          </a:ln>
        </p:spPr>
      </p:pic>
      <p:pic>
        <p:nvPicPr>
          <p:cNvPr id="7" name="Google Shape;159;p7" descr="Leaf, Giant Rhubarb, Mammoth Sheet, Giant Leaves">
            <a:extLst>
              <a:ext uri="{FF2B5EF4-FFF2-40B4-BE49-F238E27FC236}">
                <a16:creationId xmlns:a16="http://schemas.microsoft.com/office/drawing/2014/main" id="{1A8B9CCF-C25D-EB4A-A065-740D4335B086}"/>
              </a:ext>
            </a:extLst>
          </p:cNvPr>
          <p:cNvPicPr preferRelativeResize="0"/>
          <p:nvPr/>
        </p:nvPicPr>
        <p:blipFill rotWithShape="1">
          <a:blip r:embed="rId5">
            <a:alphaModFix/>
          </a:blip>
          <a:srcRect l="-547"/>
          <a:stretch/>
        </p:blipFill>
        <p:spPr>
          <a:xfrm>
            <a:off x="3278910" y="4071548"/>
            <a:ext cx="3382010" cy="2242409"/>
          </a:xfrm>
          <a:prstGeom prst="rect">
            <a:avLst/>
          </a:prstGeom>
          <a:noFill/>
          <a:ln>
            <a:noFill/>
          </a:ln>
        </p:spPr>
      </p:pic>
      <p:pic>
        <p:nvPicPr>
          <p:cNvPr id="8" name="Google Shape;160;p7">
            <a:extLst>
              <a:ext uri="{FF2B5EF4-FFF2-40B4-BE49-F238E27FC236}">
                <a16:creationId xmlns:a16="http://schemas.microsoft.com/office/drawing/2014/main" id="{4CED0AD0-D667-B147-B9D4-6F3FA0842001}"/>
              </a:ext>
            </a:extLst>
          </p:cNvPr>
          <p:cNvPicPr preferRelativeResize="0"/>
          <p:nvPr/>
        </p:nvPicPr>
        <p:blipFill rotWithShape="1">
          <a:blip r:embed="rId6">
            <a:alphaModFix/>
          </a:blip>
          <a:srcRect l="20466" b="6844"/>
          <a:stretch/>
        </p:blipFill>
        <p:spPr>
          <a:xfrm rot="-5400000">
            <a:off x="655057" y="3864012"/>
            <a:ext cx="2242406" cy="2657476"/>
          </a:xfrm>
          <a:prstGeom prst="rect">
            <a:avLst/>
          </a:prstGeom>
          <a:noFill/>
          <a:ln>
            <a:noFill/>
          </a:ln>
        </p:spPr>
      </p:pic>
      <p:sp>
        <p:nvSpPr>
          <p:cNvPr id="2" name="Slide Number Placeholder 1">
            <a:extLst>
              <a:ext uri="{FF2B5EF4-FFF2-40B4-BE49-F238E27FC236}">
                <a16:creationId xmlns:a16="http://schemas.microsoft.com/office/drawing/2014/main" id="{F318606C-4544-BA4C-A593-016BC1476572}"/>
              </a:ext>
            </a:extLst>
          </p:cNvPr>
          <p:cNvSpPr>
            <a:spLocks noGrp="1"/>
          </p:cNvSpPr>
          <p:nvPr>
            <p:ph type="sldNum" sz="quarter" idx="4"/>
          </p:nvPr>
        </p:nvSpPr>
        <p:spPr/>
        <p:txBody>
          <a:bodyPr/>
          <a:lstStyle/>
          <a:p>
            <a:fld id="{06358C07-A36F-834E-8EEC-FD496AEBD538}" type="slidenum">
              <a:rPr lang="en-US" smtClean="0"/>
              <a:pPr/>
              <a:t>8</a:t>
            </a:fld>
            <a:endParaRPr lang="en-US" dirty="0"/>
          </a:p>
        </p:txBody>
      </p:sp>
    </p:spTree>
    <p:extLst>
      <p:ext uri="{BB962C8B-B14F-4D97-AF65-F5344CB8AC3E}">
        <p14:creationId xmlns:p14="http://schemas.microsoft.com/office/powerpoint/2010/main" val="67120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6FB70-A492-4C45-9792-CEE51DB1AB70}"/>
              </a:ext>
            </a:extLst>
          </p:cNvPr>
          <p:cNvSpPr>
            <a:spLocks noGrp="1"/>
          </p:cNvSpPr>
          <p:nvPr>
            <p:ph type="title"/>
          </p:nvPr>
        </p:nvSpPr>
        <p:spPr/>
        <p:txBody>
          <a:bodyPr/>
          <a:lstStyle/>
          <a:p>
            <a:r>
              <a:rPr lang="en-US"/>
              <a:t>Emulating biological structures</a:t>
            </a:r>
          </a:p>
        </p:txBody>
      </p:sp>
      <p:sp>
        <p:nvSpPr>
          <p:cNvPr id="14" name="Content Placeholder 8">
            <a:extLst>
              <a:ext uri="{FF2B5EF4-FFF2-40B4-BE49-F238E27FC236}">
                <a16:creationId xmlns:a16="http://schemas.microsoft.com/office/drawing/2014/main" id="{0DD328C5-74CA-AE4F-ADA7-5FFE27FA8BF5}"/>
              </a:ext>
            </a:extLst>
          </p:cNvPr>
          <p:cNvSpPr>
            <a:spLocks noGrp="1"/>
          </p:cNvSpPr>
          <p:nvPr>
            <p:ph idx="1"/>
          </p:nvPr>
        </p:nvSpPr>
        <p:spPr>
          <a:xfrm>
            <a:off x="7771100" y="2403010"/>
            <a:ext cx="3873213" cy="3569236"/>
          </a:xfrm>
        </p:spPr>
        <p:txBody>
          <a:bodyPr>
            <a:noAutofit/>
          </a:bodyPr>
          <a:lstStyle/>
          <a:p>
            <a:pPr marL="0" indent="0">
              <a:lnSpc>
                <a:spcPct val="100000"/>
              </a:lnSpc>
              <a:spcBef>
                <a:spcPts val="0"/>
              </a:spcBef>
              <a:buNone/>
            </a:pPr>
            <a:r>
              <a:rPr lang="en-US" dirty="0">
                <a:ea typeface="Calibri"/>
                <a:cs typeface="Calibri"/>
                <a:sym typeface="Calibri"/>
              </a:rPr>
              <a:t>Biological structures accomplish many things, so there is a lot to learn from these structures to inform human designs.</a:t>
            </a:r>
            <a:endParaRPr lang="en-US" dirty="0"/>
          </a:p>
        </p:txBody>
      </p:sp>
      <p:pic>
        <p:nvPicPr>
          <p:cNvPr id="9" name="Google Shape;169;p8" descr="Connection, Hand, Human, Robot, Touch, Gesture">
            <a:extLst>
              <a:ext uri="{FF2B5EF4-FFF2-40B4-BE49-F238E27FC236}">
                <a16:creationId xmlns:a16="http://schemas.microsoft.com/office/drawing/2014/main" id="{38934FC7-45FA-4F42-BF16-319E4B7B70E4}"/>
              </a:ext>
            </a:extLst>
          </p:cNvPr>
          <p:cNvPicPr preferRelativeResize="0"/>
          <p:nvPr/>
        </p:nvPicPr>
        <p:blipFill rotWithShape="1">
          <a:blip r:embed="rId3">
            <a:alphaModFix/>
          </a:blip>
          <a:srcRect b="29261"/>
          <a:stretch/>
        </p:blipFill>
        <p:spPr>
          <a:xfrm>
            <a:off x="1272052" y="4143375"/>
            <a:ext cx="5071597" cy="2214564"/>
          </a:xfrm>
          <a:prstGeom prst="rect">
            <a:avLst/>
          </a:prstGeom>
          <a:noFill/>
          <a:ln>
            <a:noFill/>
          </a:ln>
        </p:spPr>
      </p:pic>
      <p:pic>
        <p:nvPicPr>
          <p:cNvPr id="10" name="Google Shape;170;p8" descr="Aircraft, Landing, Airport, Boing, Light Aircraft">
            <a:extLst>
              <a:ext uri="{FF2B5EF4-FFF2-40B4-BE49-F238E27FC236}">
                <a16:creationId xmlns:a16="http://schemas.microsoft.com/office/drawing/2014/main" id="{3BEC0DFE-8733-3547-83D5-065CA3128838}"/>
              </a:ext>
            </a:extLst>
          </p:cNvPr>
          <p:cNvPicPr preferRelativeResize="0"/>
          <p:nvPr/>
        </p:nvPicPr>
        <p:blipFill rotWithShape="1">
          <a:blip r:embed="rId4">
            <a:alphaModFix/>
          </a:blip>
          <a:srcRect/>
          <a:stretch/>
        </p:blipFill>
        <p:spPr>
          <a:xfrm>
            <a:off x="3561143" y="1869262"/>
            <a:ext cx="3531207" cy="2059871"/>
          </a:xfrm>
          <a:prstGeom prst="rect">
            <a:avLst/>
          </a:prstGeom>
          <a:noFill/>
          <a:ln>
            <a:noFill/>
          </a:ln>
        </p:spPr>
      </p:pic>
      <p:pic>
        <p:nvPicPr>
          <p:cNvPr id="11" name="Google Shape;171;p8">
            <a:extLst>
              <a:ext uri="{FF2B5EF4-FFF2-40B4-BE49-F238E27FC236}">
                <a16:creationId xmlns:a16="http://schemas.microsoft.com/office/drawing/2014/main" id="{27A3F686-579D-D544-B24E-07A1B04D2CD9}"/>
              </a:ext>
            </a:extLst>
          </p:cNvPr>
          <p:cNvPicPr preferRelativeResize="0"/>
          <p:nvPr/>
        </p:nvPicPr>
        <p:blipFill rotWithShape="1">
          <a:blip r:embed="rId5">
            <a:alphaModFix/>
          </a:blip>
          <a:srcRect/>
          <a:stretch/>
        </p:blipFill>
        <p:spPr>
          <a:xfrm>
            <a:off x="388667" y="1954999"/>
            <a:ext cx="2864536" cy="2059859"/>
          </a:xfrm>
          <a:prstGeom prst="rect">
            <a:avLst/>
          </a:prstGeom>
          <a:noFill/>
          <a:ln>
            <a:noFill/>
          </a:ln>
        </p:spPr>
      </p:pic>
      <p:sp>
        <p:nvSpPr>
          <p:cNvPr id="2" name="Slide Number Placeholder 1">
            <a:extLst>
              <a:ext uri="{FF2B5EF4-FFF2-40B4-BE49-F238E27FC236}">
                <a16:creationId xmlns:a16="http://schemas.microsoft.com/office/drawing/2014/main" id="{0EA03073-C51C-794B-BABD-742C762491A3}"/>
              </a:ext>
            </a:extLst>
          </p:cNvPr>
          <p:cNvSpPr>
            <a:spLocks noGrp="1"/>
          </p:cNvSpPr>
          <p:nvPr>
            <p:ph type="sldNum" sz="quarter" idx="4"/>
          </p:nvPr>
        </p:nvSpPr>
        <p:spPr/>
        <p:txBody>
          <a:bodyPr/>
          <a:lstStyle/>
          <a:p>
            <a:fld id="{06358C07-A36F-834E-8EEC-FD496AEBD538}" type="slidenum">
              <a:rPr lang="en-US" smtClean="0"/>
              <a:pPr/>
              <a:t>9</a:t>
            </a:fld>
            <a:endParaRPr lang="en-US" dirty="0"/>
          </a:p>
        </p:txBody>
      </p:sp>
    </p:spTree>
    <p:extLst>
      <p:ext uri="{BB962C8B-B14F-4D97-AF65-F5344CB8AC3E}">
        <p14:creationId xmlns:p14="http://schemas.microsoft.com/office/powerpoint/2010/main" val="3807899923"/>
      </p:ext>
    </p:extLst>
  </p:cSld>
  <p:clrMapOvr>
    <a:masterClrMapping/>
  </p:clrMapOvr>
</p:sld>
</file>

<file path=ppt/theme/theme1.xml><?xml version="1.0" encoding="utf-8"?>
<a:theme xmlns:a="http://schemas.openxmlformats.org/drawingml/2006/main" name="YDC Storyline Theme">
  <a:themeElements>
    <a:clrScheme name="YDC Storyline Colors">
      <a:dk1>
        <a:srgbClr val="000000"/>
      </a:dk1>
      <a:lt1>
        <a:srgbClr val="FFFFFF"/>
      </a:lt1>
      <a:dk2>
        <a:srgbClr val="44546A"/>
      </a:dk2>
      <a:lt2>
        <a:srgbClr val="E7E6E6"/>
      </a:lt2>
      <a:accent1>
        <a:srgbClr val="E8B341"/>
      </a:accent1>
      <a:accent2>
        <a:srgbClr val="91455E"/>
      </a:accent2>
      <a:accent3>
        <a:srgbClr val="4C9148"/>
      </a:accent3>
      <a:accent4>
        <a:srgbClr val="367F8B"/>
      </a:accent4>
      <a:accent5>
        <a:srgbClr val="C56328"/>
      </a:accent5>
      <a:accent6>
        <a:srgbClr val="0F1E29"/>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tesized Biomimicry Unit Slide template" id="{50BEC190-1BAE-6D46-8D2A-83CAB8FD4221}" vid="{520D33FE-A5CE-DD44-91D0-DD40875D88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YDC Storyline Theme</Template>
  <TotalTime>667</TotalTime>
  <Words>2497</Words>
  <Application>Microsoft Macintosh PowerPoint</Application>
  <PresentationFormat>Widescreen</PresentationFormat>
  <Paragraphs>198</Paragraphs>
  <Slides>16</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Avenir Book</vt:lpstr>
      <vt:lpstr>Avenir Medium</vt:lpstr>
      <vt:lpstr>Avenir Roman</vt:lpstr>
      <vt:lpstr>Calibri</vt:lpstr>
      <vt:lpstr>Calibri Light</vt:lpstr>
      <vt:lpstr>Gill Sans</vt:lpstr>
      <vt:lpstr>Gill Sans MT</vt:lpstr>
      <vt:lpstr>YDC Storyline Theme</vt:lpstr>
      <vt:lpstr>Custom Design</vt:lpstr>
      <vt:lpstr>BIOMIMICRY</vt:lpstr>
      <vt:lpstr>What is biomimicry?</vt:lpstr>
      <vt:lpstr>What is biomimicry?</vt:lpstr>
      <vt:lpstr>Terms and definitions</vt:lpstr>
      <vt:lpstr>Terms and definitions</vt:lpstr>
      <vt:lpstr>Terms and definitions</vt:lpstr>
      <vt:lpstr>Terms and definitions</vt:lpstr>
      <vt:lpstr>Emulating biological structures</vt:lpstr>
      <vt:lpstr>Emulating biological structures</vt:lpstr>
      <vt:lpstr>Emulating biological structures</vt:lpstr>
      <vt:lpstr>Emulating biological processes</vt:lpstr>
      <vt:lpstr>Emulating biological processes</vt:lpstr>
      <vt:lpstr>Emulating ecological systems</vt:lpstr>
      <vt:lpstr>Emulating ecological systems</vt:lpstr>
      <vt:lpstr>Emulating ecological systems</vt:lpstr>
      <vt:lpstr>Emulating ecological systems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Schuknecht</dc:creator>
  <cp:lastModifiedBy>Gretchen Hooker</cp:lastModifiedBy>
  <cp:revision>23</cp:revision>
  <dcterms:created xsi:type="dcterms:W3CDTF">2020-10-11T20:39:30Z</dcterms:created>
  <dcterms:modified xsi:type="dcterms:W3CDTF">2020-10-14T21:08:51Z</dcterms:modified>
</cp:coreProperties>
</file>